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43"/>
  </p:notesMasterIdLst>
  <p:sldIdLst>
    <p:sldId id="257" r:id="rId3"/>
    <p:sldId id="297" r:id="rId4"/>
    <p:sldId id="296" r:id="rId5"/>
    <p:sldId id="295" r:id="rId6"/>
    <p:sldId id="294" r:id="rId7"/>
    <p:sldId id="293" r:id="rId8"/>
    <p:sldId id="292" r:id="rId9"/>
    <p:sldId id="291" r:id="rId10"/>
    <p:sldId id="290" r:id="rId11"/>
    <p:sldId id="289" r:id="rId12"/>
    <p:sldId id="269" r:id="rId13"/>
    <p:sldId id="298" r:id="rId14"/>
    <p:sldId id="299" r:id="rId15"/>
    <p:sldId id="263" r:id="rId16"/>
    <p:sldId id="262" r:id="rId17"/>
    <p:sldId id="302" r:id="rId18"/>
    <p:sldId id="300" r:id="rId19"/>
    <p:sldId id="287" r:id="rId20"/>
    <p:sldId id="280" r:id="rId21"/>
    <p:sldId id="304" r:id="rId22"/>
    <p:sldId id="288" r:id="rId23"/>
    <p:sldId id="303" r:id="rId24"/>
    <p:sldId id="270" r:id="rId25"/>
    <p:sldId id="286" r:id="rId26"/>
    <p:sldId id="285" r:id="rId27"/>
    <p:sldId id="301" r:id="rId28"/>
    <p:sldId id="305" r:id="rId29"/>
    <p:sldId id="268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60" r:id="rId40"/>
    <p:sldId id="258" r:id="rId41"/>
    <p:sldId id="26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CC00"/>
    <a:srgbClr val="66FF33"/>
    <a:srgbClr val="00CCFF"/>
    <a:srgbClr val="0066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59964" autoAdjust="0"/>
  </p:normalViewPr>
  <p:slideViewPr>
    <p:cSldViewPr snapToGrid="0">
      <p:cViewPr varScale="1">
        <p:scale>
          <a:sx n="39" d="100"/>
          <a:sy n="39" d="100"/>
        </p:scale>
        <p:origin x="181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C8189-6A3C-4280-9226-D597E2F93676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3ED7-BC2F-4691-9F2C-A20049AC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Metabolism is an integral part of the biological system (life).</a:t>
            </a:r>
          </a:p>
          <a:p>
            <a:r>
              <a:rPr lang="en-US" dirty="0" smtClean="0"/>
              <a:t>Defects in metabolism drive many human diseases</a:t>
            </a:r>
            <a:r>
              <a:rPr lang="en-US" baseline="0" dirty="0" smtClean="0"/>
              <a:t> (if you do not believe me, listen to the other talks).</a:t>
            </a:r>
          </a:p>
          <a:p>
            <a:r>
              <a:rPr lang="en-US" baseline="0" dirty="0" smtClean="0"/>
              <a:t>To understand life, health, and disease, it is necessary to study metabolism from a holistic perspective, within its true context.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44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Biology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  <a:p>
            <a:r>
              <a:rPr lang="en-US" baseline="0" dirty="0" smtClean="0"/>
              <a:t>1) Drug targets</a:t>
            </a:r>
          </a:p>
          <a:p>
            <a:r>
              <a:rPr lang="en-US" dirty="0" smtClean="0"/>
              <a:t>2) Broad effects</a:t>
            </a:r>
          </a:p>
          <a:p>
            <a:r>
              <a:rPr lang="en-US" dirty="0" smtClean="0"/>
              <a:t>-Evaluate broad</a:t>
            </a:r>
            <a:r>
              <a:rPr lang="en-US" baseline="0" dirty="0" smtClean="0"/>
              <a:t> influence of drug on the system.</a:t>
            </a:r>
            <a:endParaRPr lang="en-US" dirty="0" smtClean="0"/>
          </a:p>
          <a:p>
            <a:r>
              <a:rPr lang="en-US" dirty="0" smtClean="0"/>
              <a:t>3) New treatments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028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Biology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  <a:p>
            <a:r>
              <a:rPr lang="en-US" baseline="0" dirty="0" smtClean="0"/>
              <a:t>1) Drug targets</a:t>
            </a:r>
          </a:p>
          <a:p>
            <a:r>
              <a:rPr lang="en-US" dirty="0" smtClean="0"/>
              <a:t>2) Broad effects</a:t>
            </a:r>
          </a:p>
          <a:p>
            <a:r>
              <a:rPr lang="en-US" dirty="0" smtClean="0"/>
              <a:t>3) New treatments</a:t>
            </a:r>
          </a:p>
          <a:p>
            <a:r>
              <a:rPr lang="en-US" dirty="0" smtClean="0"/>
              <a:t>-Exploit side-effects of old drugs for new treatments.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0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holistic study of metabolism considers the entire metabolic network and its context within the biological system.</a:t>
            </a:r>
          </a:p>
          <a:p>
            <a:r>
              <a:rPr lang="en-US" dirty="0" smtClean="0"/>
              <a:t>Why is an</a:t>
            </a:r>
            <a:r>
              <a:rPr lang="en-US" baseline="0" dirty="0" smtClean="0"/>
              <a:t> holistic study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Biology</a:t>
            </a:r>
          </a:p>
          <a:p>
            <a:r>
              <a:rPr lang="en-US" baseline="0" dirty="0" smtClean="0"/>
              <a:t>1) New functions and processes</a:t>
            </a:r>
          </a:p>
          <a:p>
            <a:r>
              <a:rPr lang="en-US" baseline="0" dirty="0" smtClean="0"/>
              <a:t>-Confident discoveries require comprehensive current knowledge (mitochondrial pyruvate).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-Compensatory functions can interfere (need to acknowledge).</a:t>
            </a:r>
          </a:p>
          <a:p>
            <a:r>
              <a:rPr lang="en-US" baseline="0" dirty="0" smtClean="0"/>
              <a:t>-Recognize missing parts of the system (transcriptional regulation).</a:t>
            </a:r>
          </a:p>
          <a:p>
            <a:r>
              <a:rPr lang="en-US" baseline="0" dirty="0" smtClean="0"/>
              <a:t>2) Perturbations in disease</a:t>
            </a:r>
          </a:p>
          <a:p>
            <a:r>
              <a:rPr lang="en-US" baseline="0" dirty="0" smtClean="0"/>
              <a:t>-Understand the healthy regulation and interaction between processes to recognize perturbations in disease.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  <a:p>
            <a:r>
              <a:rPr lang="en-US" baseline="0" dirty="0" smtClean="0"/>
              <a:t>1) Drug targets</a:t>
            </a:r>
          </a:p>
          <a:p>
            <a:r>
              <a:rPr lang="en-US" baseline="0" dirty="0" smtClean="0"/>
              <a:t>-Ensure specificity to relevant process(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) (avoid side-effects).</a:t>
            </a:r>
          </a:p>
          <a:p>
            <a:r>
              <a:rPr lang="en-US" baseline="0" dirty="0" smtClean="0"/>
              <a:t>-Evaluate target’s potential to influence relevant process(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) (rate-limiting steps, junctions between processes).</a:t>
            </a:r>
          </a:p>
          <a:p>
            <a:r>
              <a:rPr lang="en-US" dirty="0" smtClean="0"/>
              <a:t>2) Broad effects</a:t>
            </a:r>
          </a:p>
          <a:p>
            <a:r>
              <a:rPr lang="en-US" dirty="0" smtClean="0"/>
              <a:t>-Evaluate broad</a:t>
            </a:r>
            <a:r>
              <a:rPr lang="en-US" baseline="0" dirty="0" smtClean="0"/>
              <a:t> influence of drug on the system.</a:t>
            </a:r>
            <a:endParaRPr lang="en-US" dirty="0" smtClean="0"/>
          </a:p>
          <a:p>
            <a:r>
              <a:rPr lang="en-US" dirty="0" smtClean="0"/>
              <a:t>3) New treatments</a:t>
            </a:r>
          </a:p>
          <a:p>
            <a:r>
              <a:rPr lang="en-US" dirty="0" smtClean="0"/>
              <a:t>-Exploit side-effects of old drugs for new treatments.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46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There are many sources of information with broad coverage of the biological system.</a:t>
            </a:r>
          </a:p>
          <a:p>
            <a:r>
              <a:rPr lang="en-US" dirty="0" smtClean="0"/>
              <a:t>Functional</a:t>
            </a:r>
            <a:r>
              <a:rPr lang="en-US" baseline="0" dirty="0" smtClean="0"/>
              <a:t> characterization</a:t>
            </a:r>
          </a:p>
          <a:p>
            <a:r>
              <a:rPr lang="en-US" baseline="0" dirty="0" smtClean="0"/>
              <a:t>Tissue and subcellular </a:t>
            </a:r>
            <a:r>
              <a:rPr lang="en-US" baseline="0" dirty="0" smtClean="0"/>
              <a:t>localization</a:t>
            </a:r>
          </a:p>
          <a:p>
            <a:r>
              <a:rPr lang="en-US" baseline="0" dirty="0" smtClean="0"/>
              <a:t>Many databases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58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Entities: Genes, Transcripts, Proteins, Metabolites</a:t>
            </a:r>
          </a:p>
          <a:p>
            <a:r>
              <a:rPr lang="en-US" dirty="0" smtClean="0"/>
              <a:t>Represent entity</a:t>
            </a:r>
            <a:r>
              <a:rPr lang="en-US" baseline="0" dirty="0" smtClean="0"/>
              <a:t> by n</a:t>
            </a:r>
            <a:r>
              <a:rPr lang="en-US" dirty="0" smtClean="0"/>
              <a:t>ode or graph vertex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9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Relations:</a:t>
            </a:r>
          </a:p>
          <a:p>
            <a:r>
              <a:rPr lang="en-US" dirty="0" smtClean="0"/>
              <a:t>-Encoding: Biological Sequences, Genetic Code (Gene-Transcript-Protein)</a:t>
            </a:r>
          </a:p>
          <a:p>
            <a:r>
              <a:rPr lang="en-US" dirty="0" smtClean="0"/>
              <a:t>-Expression: Regulation of transcription and translation </a:t>
            </a:r>
            <a:r>
              <a:rPr lang="en-US" dirty="0" smtClean="0"/>
              <a:t>(Protein-Gene</a:t>
            </a:r>
            <a:r>
              <a:rPr lang="en-US" dirty="0" smtClean="0"/>
              <a:t>, Protein-Transcript)</a:t>
            </a:r>
          </a:p>
          <a:p>
            <a:r>
              <a:rPr lang="en-US" dirty="0" smtClean="0"/>
              <a:t>-Regulation: Allosteric regulation (Metabolite-Protein), Post-translational modification of proteins (Protein-Protein)</a:t>
            </a:r>
          </a:p>
          <a:p>
            <a:r>
              <a:rPr lang="en-US" dirty="0" smtClean="0"/>
              <a:t>-Transport: Metabolite transport (Protein-Metabolite)</a:t>
            </a:r>
          </a:p>
          <a:p>
            <a:r>
              <a:rPr lang="en-US" dirty="0" smtClean="0"/>
              <a:t>-Catalysis: Enzymatic catalysis (Protein-Metabolite)</a:t>
            </a:r>
          </a:p>
          <a:p>
            <a:r>
              <a:rPr lang="en-US" dirty="0" smtClean="0"/>
              <a:t>-Reaction: Chemical reactions (Metabolite-Metabolite)</a:t>
            </a:r>
          </a:p>
          <a:p>
            <a:r>
              <a:rPr lang="en-US" dirty="0" smtClean="0"/>
              <a:t>Represent relation by link or graph edge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r>
              <a:rPr lang="en-US" baseline="0" dirty="0" smtClean="0"/>
              <a:t> to consider (and associate data to) entire network.</a:t>
            </a:r>
            <a:endParaRPr lang="en-US" dirty="0" smtClean="0"/>
          </a:p>
          <a:p>
            <a:r>
              <a:rPr lang="en-US" dirty="0" smtClean="0"/>
              <a:t>Too many types and counts of entities and relations to represent simultaneously.</a:t>
            </a:r>
          </a:p>
          <a:p>
            <a:r>
              <a:rPr lang="en-US" dirty="0" smtClean="0"/>
              <a:t>Essential to represent subset according to interest.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41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Visualization mediates</a:t>
            </a:r>
            <a:r>
              <a:rPr lang="en-US" baseline="0" dirty="0" smtClean="0"/>
              <a:t> i</a:t>
            </a:r>
            <a:r>
              <a:rPr lang="en-US" dirty="0" smtClean="0"/>
              <a:t>nteraction</a:t>
            </a:r>
            <a:r>
              <a:rPr lang="en-US" baseline="0" dirty="0" smtClean="0"/>
              <a:t> between computers and humans.</a:t>
            </a:r>
          </a:p>
          <a:p>
            <a:r>
              <a:rPr lang="en-US" dirty="0" smtClean="0"/>
              <a:t>Computers organize</a:t>
            </a:r>
            <a:r>
              <a:rPr lang="en-US" baseline="0" dirty="0" smtClean="0"/>
              <a:t> data well (search exactly, no forget).</a:t>
            </a:r>
          </a:p>
          <a:p>
            <a:r>
              <a:rPr lang="en-US" baseline="0" dirty="0" smtClean="0"/>
              <a:t>Computers perform iterative processes exactly.</a:t>
            </a:r>
          </a:p>
          <a:p>
            <a:r>
              <a:rPr lang="en-US" baseline="0" dirty="0" smtClean="0"/>
              <a:t>Humans recognize trends well.</a:t>
            </a:r>
          </a:p>
          <a:p>
            <a:r>
              <a:rPr lang="en-US" baseline="0" dirty="0" smtClean="0"/>
              <a:t>Humans interpret information in the appropriate context.</a:t>
            </a:r>
          </a:p>
          <a:p>
            <a:r>
              <a:rPr lang="en-US" baseline="0" dirty="0" smtClean="0"/>
              <a:t>Humans have intuition and design experiments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76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Incomplete representation of metabolism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Arbitrary bias</a:t>
            </a:r>
          </a:p>
          <a:p>
            <a:r>
              <a:rPr lang="en-US" dirty="0" smtClean="0"/>
              <a:t>Neglect of potentially-relevant nodes and links</a:t>
            </a:r>
          </a:p>
          <a:p>
            <a:r>
              <a:rPr lang="en-US" dirty="0" smtClean="0"/>
              <a:t>Poor</a:t>
            </a:r>
            <a:r>
              <a:rPr lang="en-US" baseline="0" dirty="0" smtClean="0"/>
              <a:t> mapping of data</a:t>
            </a:r>
          </a:p>
          <a:p>
            <a:r>
              <a:rPr lang="en-US" baseline="0" dirty="0" smtClean="0"/>
              <a:t>Map-like layout distorts network connectivity/topology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77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we solving these problems?</a:t>
            </a:r>
          </a:p>
          <a:p>
            <a:r>
              <a:rPr lang="en-US" baseline="0" dirty="0" smtClean="0"/>
              <a:t>I am learning principles and techniques of data visualization.</a:t>
            </a:r>
          </a:p>
          <a:p>
            <a:r>
              <a:rPr lang="en-US" baseline="0" dirty="0" smtClean="0"/>
              <a:t>I am learning tools for software development.</a:t>
            </a:r>
          </a:p>
          <a:p>
            <a:r>
              <a:rPr lang="en-US" baseline="0" dirty="0" smtClean="0"/>
              <a:t>Python is a general programming language that is very capable, versatile, and popular in the scientific community.</a:t>
            </a:r>
          </a:p>
          <a:p>
            <a:r>
              <a:rPr lang="en-US" baseline="0" dirty="0" smtClean="0"/>
              <a:t>JavaScript is the most popular programming language of the internet, and it is especially effective for interactive interfaces.</a:t>
            </a:r>
          </a:p>
          <a:p>
            <a:r>
              <a:rPr lang="en-US" baseline="0" dirty="0" smtClean="0"/>
              <a:t>D3 is a JavaScript package, or set of tools, that is excellent for data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39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holistic study of metabolism considers the entire metabolic network and its context within the biological system.</a:t>
            </a:r>
          </a:p>
          <a:p>
            <a:r>
              <a:rPr lang="en-US" dirty="0" smtClean="0"/>
              <a:t>Why is an</a:t>
            </a:r>
            <a:r>
              <a:rPr lang="en-US" baseline="0" dirty="0" smtClean="0"/>
              <a:t> holistic study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Biology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078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12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Biology</a:t>
            </a:r>
          </a:p>
          <a:p>
            <a:r>
              <a:rPr lang="en-US" baseline="0" dirty="0" smtClean="0"/>
              <a:t>1) New functions and processes</a:t>
            </a:r>
          </a:p>
          <a:p>
            <a:r>
              <a:rPr lang="en-US" baseline="0" dirty="0" smtClean="0"/>
              <a:t>-Confident discoveries require comprehensive current knowledge (mitochondrial pyruvate).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-Compensatory functions can interfere (need to acknowledge).</a:t>
            </a:r>
          </a:p>
          <a:p>
            <a:r>
              <a:rPr lang="en-US" baseline="0" dirty="0" smtClean="0"/>
              <a:t>-Recognize missing parts of the system (transcriptional regulation).</a:t>
            </a:r>
          </a:p>
          <a:p>
            <a:r>
              <a:rPr lang="en-US" baseline="0" dirty="0" smtClean="0"/>
              <a:t>2) Perturbations in disease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7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Biology</a:t>
            </a:r>
          </a:p>
          <a:p>
            <a:r>
              <a:rPr lang="en-US" baseline="0" dirty="0" smtClean="0"/>
              <a:t>1) New functions and processes</a:t>
            </a:r>
          </a:p>
          <a:p>
            <a:r>
              <a:rPr lang="en-US" baseline="0" dirty="0" smtClean="0"/>
              <a:t>-Confident discoveries require comprehensive current knowledge (mitochondrial pyruvate).</a:t>
            </a:r>
          </a:p>
          <a:p>
            <a:r>
              <a:rPr lang="en-US" baseline="0" dirty="0" smtClean="0"/>
              <a:t>-Compensatory functions can interfere (need to acknowledge).</a:t>
            </a:r>
          </a:p>
          <a:p>
            <a:r>
              <a:rPr lang="en-US" baseline="0" dirty="0" smtClean="0"/>
              <a:t>-Recognize missing parts of the system (transcriptional regulation).</a:t>
            </a:r>
          </a:p>
          <a:p>
            <a:r>
              <a:rPr lang="en-US" baseline="0" dirty="0" smtClean="0"/>
              <a:t>2) Perturbations in disease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0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Biology</a:t>
            </a:r>
          </a:p>
          <a:p>
            <a:r>
              <a:rPr lang="en-US" baseline="0" dirty="0" smtClean="0"/>
              <a:t>1) New functions and processes</a:t>
            </a:r>
          </a:p>
          <a:p>
            <a:r>
              <a:rPr lang="en-US" baseline="0" dirty="0" smtClean="0"/>
              <a:t>-Confident discoveries require comprehensive current knowledge (mitochondrial pyruvate).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-Compensatory functions can interfere (need to acknowledge).</a:t>
            </a:r>
          </a:p>
          <a:p>
            <a:r>
              <a:rPr lang="en-US" baseline="0" dirty="0" smtClean="0"/>
              <a:t>-Recognize missing parts of the system (transcriptional regulation).</a:t>
            </a:r>
          </a:p>
          <a:p>
            <a:r>
              <a:rPr lang="en-US" baseline="0" dirty="0" smtClean="0"/>
              <a:t>2) Perturbations in disease</a:t>
            </a:r>
          </a:p>
          <a:p>
            <a:r>
              <a:rPr lang="en-US" baseline="0" dirty="0" smtClean="0"/>
              <a:t>-Understand the healthy regulation and interaction between processes to recognize perturbations in disease.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32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Biology</a:t>
            </a:r>
          </a:p>
          <a:p>
            <a:r>
              <a:rPr lang="en-US" baseline="0" dirty="0" smtClean="0"/>
              <a:t>1) New functions and processes</a:t>
            </a:r>
          </a:p>
          <a:p>
            <a:r>
              <a:rPr lang="en-US" baseline="0" dirty="0" smtClean="0"/>
              <a:t>-Confident discoveries require comprehensive current knowledge (mitochondrial pyruvate).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-Compensatory functions can interfere (need to acknowledge).</a:t>
            </a:r>
          </a:p>
          <a:p>
            <a:r>
              <a:rPr lang="en-US" baseline="0" dirty="0" smtClean="0"/>
              <a:t>-Recognize missing parts of the system (transcriptional regulation).</a:t>
            </a:r>
          </a:p>
          <a:p>
            <a:r>
              <a:rPr lang="en-US" baseline="0" dirty="0" smtClean="0"/>
              <a:t>2) Perturbations in disease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933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Biology</a:t>
            </a:r>
          </a:p>
          <a:p>
            <a:r>
              <a:rPr lang="en-US" baseline="0" dirty="0" smtClean="0"/>
              <a:t>1) New functions and processes</a:t>
            </a:r>
          </a:p>
          <a:p>
            <a:r>
              <a:rPr lang="en-US" baseline="0" dirty="0" smtClean="0"/>
              <a:t>2) Perturbations in disease</a:t>
            </a:r>
          </a:p>
          <a:p>
            <a:r>
              <a:rPr lang="en-US" baseline="0" dirty="0" smtClean="0"/>
              <a:t>-Understand the healthy regulation and interaction between processes to recognize perturbations in disease.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Biology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  <a:p>
            <a:r>
              <a:rPr lang="en-US" baseline="0" dirty="0" smtClean="0"/>
              <a:t>1) Drug targets</a:t>
            </a:r>
          </a:p>
          <a:p>
            <a:r>
              <a:rPr lang="en-US" baseline="0" dirty="0" smtClean="0"/>
              <a:t>-Ensure specificity to relevant process(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) (avoid side-effects).</a:t>
            </a:r>
          </a:p>
          <a:p>
            <a:r>
              <a:rPr lang="en-US" baseline="0" dirty="0" smtClean="0"/>
              <a:t>-Evaluate target’s potential to influence relevant process(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) (rate-limiting steps, junctions between processes).</a:t>
            </a:r>
          </a:p>
          <a:p>
            <a:r>
              <a:rPr lang="en-US" dirty="0" smtClean="0"/>
              <a:t>2) Broad effects</a:t>
            </a:r>
          </a:p>
          <a:p>
            <a:r>
              <a:rPr lang="en-US" dirty="0" smtClean="0"/>
              <a:t>-Evaluate broad</a:t>
            </a:r>
            <a:r>
              <a:rPr lang="en-US" baseline="0" dirty="0" smtClean="0"/>
              <a:t> influence of drug on the system.</a:t>
            </a:r>
            <a:endParaRPr lang="en-US" dirty="0" smtClean="0"/>
          </a:p>
          <a:p>
            <a:r>
              <a:rPr lang="en-US" dirty="0" smtClean="0"/>
              <a:t>3) New treatments</a:t>
            </a:r>
          </a:p>
          <a:p>
            <a:r>
              <a:rPr lang="en-US" dirty="0" smtClean="0"/>
              <a:t>-Exploit side-effects of old drugs for new treatments.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53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Biology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Pharmacology</a:t>
            </a:r>
          </a:p>
          <a:p>
            <a:r>
              <a:rPr lang="en-US" baseline="0" dirty="0" smtClean="0"/>
              <a:t>1) Drug targets</a:t>
            </a:r>
          </a:p>
          <a:p>
            <a:r>
              <a:rPr lang="en-US" baseline="0" dirty="0" smtClean="0"/>
              <a:t>-Ensure specificity to relevant process(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) (avoid side-effects).</a:t>
            </a:r>
          </a:p>
          <a:p>
            <a:r>
              <a:rPr lang="en-US" baseline="0" dirty="0" smtClean="0"/>
              <a:t>-Evaluate target’s potential to influence relevant process(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) (rate-limiting steps, junctions between processes).</a:t>
            </a:r>
          </a:p>
          <a:p>
            <a:r>
              <a:rPr lang="en-US" dirty="0" smtClean="0"/>
              <a:t>2) Broad effects</a:t>
            </a:r>
          </a:p>
          <a:p>
            <a:r>
              <a:rPr lang="en-US" dirty="0" smtClean="0"/>
              <a:t>3) New treatments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9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6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0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2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79" y="274722"/>
            <a:ext cx="10974230" cy="11433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79" y="1600696"/>
            <a:ext cx="10974230" cy="4527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730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533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933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346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377563" y="6433619"/>
            <a:ext cx="206345" cy="214630"/>
          </a:xfrm>
          <a:prstGeom prst="rect">
            <a:avLst/>
          </a:prstGeom>
          <a:noFill/>
          <a:ln>
            <a:noFill/>
          </a:ln>
        </p:spPr>
        <p:txBody>
          <a:bodyPr lIns="30475" tIns="30475" rIns="30475" bIns="30475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r">
                <a:buClr>
                  <a:srgbClr val="888888"/>
                </a:buClr>
                <a:buSzPct val="25000"/>
                <a:buFont typeface="Helvetica Neue"/>
                <a:buNone/>
              </a:pPr>
              <a:t>‹#›</a:t>
            </a:fld>
            <a:endParaRPr lang="en-US" sz="1200" b="1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45379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479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562984" y="336550"/>
            <a:ext cx="9067801" cy="43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7500" y="4724400"/>
            <a:ext cx="11557000" cy="100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7500" y="5759450"/>
            <a:ext cx="11557000" cy="79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15171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78793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582990" y="552450"/>
            <a:ext cx="4762501" cy="575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25500" y="552450"/>
            <a:ext cx="5111750" cy="28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25500" y="3422650"/>
            <a:ext cx="5111750" cy="288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228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9381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8988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6584950" y="1619250"/>
            <a:ext cx="47625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50038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9400" marR="0" lvl="0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58800" marR="0" lvl="1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38200" marR="0" lvl="2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17600" marR="0" lvl="3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97000" marR="0" lvl="4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351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4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73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5081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8384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193800" y="4476750"/>
            <a:ext cx="9810750" cy="3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1193800" y="3022600"/>
            <a:ext cx="9810750" cy="4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78128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53709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9933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4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2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F6F7A-A2F9-46CA-9081-9A633BE91BC1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50260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4" y="1710816"/>
            <a:ext cx="10058400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Visual Exploration and Analysis of the Metabolic Network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8132" y="5910947"/>
            <a:ext cx="24282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Rutter Team Retreat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14 October 2016</a:t>
            </a:r>
          </a:p>
          <a:p>
            <a:r>
              <a:rPr lang="en-US" sz="1500" dirty="0">
                <a:solidFill>
                  <a:schemeClr val="bg1"/>
                </a:solidFill>
              </a:rPr>
              <a:t>T Cameron </a:t>
            </a:r>
            <a:r>
              <a:rPr lang="en-US" sz="1500" dirty="0" smtClean="0">
                <a:solidFill>
                  <a:schemeClr val="bg1"/>
                </a:solidFill>
              </a:rPr>
              <a:t>Waller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01228"/>
            <a:ext cx="6400800" cy="320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Biology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Pharmacology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New functions and processes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9845" y="1821610"/>
            <a:ext cx="2129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Drug targets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524" y="2375025"/>
            <a:ext cx="36988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2. Perturbations in disease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9845" y="2375025"/>
            <a:ext cx="2251465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/>
                </a:solidFill>
              </a:rPr>
              <a:t>2. Broad effects</a:t>
            </a:r>
          </a:p>
        </p:txBody>
      </p:sp>
    </p:spTree>
    <p:extLst>
      <p:ext uri="{BB962C8B-B14F-4D97-AF65-F5344CB8AC3E}">
        <p14:creationId xmlns:p14="http://schemas.microsoft.com/office/powerpoint/2010/main" val="349764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01228"/>
            <a:ext cx="6400800" cy="320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Biology</a:t>
            </a:r>
            <a:endParaRPr lang="en-US" sz="3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Pharmacology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1. New functions and processes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9845" y="1821610"/>
            <a:ext cx="2129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1. Drug targets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524" y="2375025"/>
            <a:ext cx="36988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2. Perturbations in disease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9845" y="2937837"/>
            <a:ext cx="2655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/>
                </a:solidFill>
              </a:rPr>
              <a:t>3. New treatments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9845" y="2375025"/>
            <a:ext cx="2251465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2. Broad effects</a:t>
            </a:r>
          </a:p>
        </p:txBody>
      </p:sp>
    </p:spTree>
    <p:extLst>
      <p:ext uri="{BB962C8B-B14F-4D97-AF65-F5344CB8AC3E}">
        <p14:creationId xmlns:p14="http://schemas.microsoft.com/office/powerpoint/2010/main" val="23522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01228"/>
            <a:ext cx="6400800" cy="320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Biology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Pharmacology</a:t>
            </a:r>
            <a:endParaRPr lang="en-US" sz="3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New functions and processes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9845" y="1821610"/>
            <a:ext cx="2129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Drug targets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524" y="2375025"/>
            <a:ext cx="36988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2. Perturbations in disease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9845" y="2937837"/>
            <a:ext cx="2655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3. New treatments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9845" y="2375025"/>
            <a:ext cx="2251465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2. Broad effects</a:t>
            </a:r>
          </a:p>
        </p:txBody>
      </p:sp>
    </p:spTree>
    <p:extLst>
      <p:ext uri="{BB962C8B-B14F-4D97-AF65-F5344CB8AC3E}">
        <p14:creationId xmlns:p14="http://schemas.microsoft.com/office/powerpoint/2010/main" val="5635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01228"/>
            <a:ext cx="6400800" cy="320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Metabolism… Data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6272" y="3238376"/>
            <a:ext cx="20879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Metabolomics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0882" y="1848546"/>
            <a:ext cx="2251464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Transcriptomics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5540" y="2542537"/>
            <a:ext cx="1674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Proteomics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7906" y="2123274"/>
            <a:ext cx="2708633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Genetic Interaction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9980" y="1166759"/>
            <a:ext cx="1492554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Genomics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73804" y="2726843"/>
            <a:ext cx="30092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Chromatin Immunoprecipitation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888" y="2421313"/>
            <a:ext cx="23564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Functional Characterization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4741" y="3620768"/>
            <a:ext cx="13169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365254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0" grpId="0"/>
      <p:bldP spid="16" grpId="0"/>
      <p:bldP spid="17" grpId="0"/>
      <p:bldP spid="13" grpId="0"/>
      <p:bldP spid="14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prstClr val="white"/>
                </a:solidFill>
              </a:rPr>
              <a:t>Metabolic Network: </a:t>
            </a:r>
            <a:r>
              <a:rPr lang="en-US" sz="3500" b="1" dirty="0" smtClean="0">
                <a:solidFill>
                  <a:prstClr val="white"/>
                </a:solidFill>
              </a:rPr>
              <a:t>Entities (Nodes)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464" y="1133602"/>
            <a:ext cx="148166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Entities: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1357" y="948002"/>
            <a:ext cx="919998" cy="944514"/>
            <a:chOff x="3310693" y="975434"/>
            <a:chExt cx="919998" cy="944514"/>
          </a:xfrm>
        </p:grpSpPr>
        <p:grpSp>
          <p:nvGrpSpPr>
            <p:cNvPr id="25" name="Group 24"/>
            <p:cNvGrpSpPr/>
            <p:nvPr/>
          </p:nvGrpSpPr>
          <p:grpSpPr>
            <a:xfrm>
              <a:off x="3390528" y="975434"/>
              <a:ext cx="760329" cy="633836"/>
              <a:chOff x="3403038" y="975434"/>
              <a:chExt cx="760329" cy="63383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3623182" y="97543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03038" y="1247633"/>
                <a:ext cx="760329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Genes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310693" y="1596783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88577" y="960080"/>
            <a:ext cx="1224518" cy="920358"/>
            <a:chOff x="4803031" y="994366"/>
            <a:chExt cx="1224518" cy="920358"/>
          </a:xfrm>
        </p:grpSpPr>
        <p:grpSp>
          <p:nvGrpSpPr>
            <p:cNvPr id="26" name="Group 25"/>
            <p:cNvGrpSpPr/>
            <p:nvPr/>
          </p:nvGrpSpPr>
          <p:grpSpPr>
            <a:xfrm>
              <a:off x="4803031" y="994366"/>
              <a:ext cx="1224518" cy="614904"/>
              <a:chOff x="4422615" y="975434"/>
              <a:chExt cx="1224518" cy="614904"/>
            </a:xfrm>
          </p:grpSpPr>
          <p:sp>
            <p:nvSpPr>
              <p:cNvPr id="13" name="Isosceles Triangle 12"/>
              <p:cNvSpPr>
                <a:spLocks noChangeAspect="1"/>
              </p:cNvSpPr>
              <p:nvPr/>
            </p:nvSpPr>
            <p:spPr>
              <a:xfrm>
                <a:off x="4849251" y="97543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422615" y="1266565"/>
                <a:ext cx="1224518" cy="32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Transcripts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955291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&gt;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430317" y="951986"/>
            <a:ext cx="1011998" cy="936546"/>
            <a:chOff x="6659257" y="978178"/>
            <a:chExt cx="1011998" cy="936546"/>
          </a:xfrm>
        </p:grpSpPr>
        <p:grpSp>
          <p:nvGrpSpPr>
            <p:cNvPr id="27" name="Group 26"/>
            <p:cNvGrpSpPr/>
            <p:nvPr/>
          </p:nvGrpSpPr>
          <p:grpSpPr>
            <a:xfrm>
              <a:off x="6659257" y="978178"/>
              <a:ext cx="1011998" cy="631092"/>
              <a:chOff x="6176461" y="975434"/>
              <a:chExt cx="1011998" cy="631092"/>
            </a:xfrm>
          </p:grpSpPr>
          <p:sp>
            <p:nvSpPr>
              <p:cNvPr id="15" name="Parallelogram 14"/>
              <p:cNvSpPr>
                <a:spLocks noChangeAspect="1"/>
              </p:cNvSpPr>
              <p:nvPr/>
            </p:nvSpPr>
            <p:spPr>
              <a:xfrm>
                <a:off x="6469634" y="97543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76461" y="1250376"/>
                <a:ext cx="1011998" cy="35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Proteins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705257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059538" y="954253"/>
            <a:ext cx="1346970" cy="932013"/>
            <a:chOff x="8318874" y="982711"/>
            <a:chExt cx="1346970" cy="932013"/>
          </a:xfrm>
        </p:grpSpPr>
        <p:grpSp>
          <p:nvGrpSpPr>
            <p:cNvPr id="28" name="Group 27"/>
            <p:cNvGrpSpPr/>
            <p:nvPr/>
          </p:nvGrpSpPr>
          <p:grpSpPr>
            <a:xfrm>
              <a:off x="8318874" y="982711"/>
              <a:ext cx="1346970" cy="626559"/>
              <a:chOff x="7514202" y="975434"/>
              <a:chExt cx="1346970" cy="626559"/>
            </a:xfrm>
          </p:grpSpPr>
          <p:sp>
            <p:nvSpPr>
              <p:cNvPr id="16" name="Regular Pentagon 15"/>
              <p:cNvSpPr>
                <a:spLocks noChangeAspect="1"/>
              </p:cNvSpPr>
              <p:nvPr/>
            </p:nvSpPr>
            <p:spPr>
              <a:xfrm>
                <a:off x="8019666" y="975434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4202" y="1254909"/>
                <a:ext cx="1346970" cy="34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Metabolites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8532360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804862" y="2167860"/>
            <a:ext cx="1354746" cy="4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Properties: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3186" y="2580848"/>
            <a:ext cx="2064019" cy="343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Location/Compartment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69531" y="4895556"/>
            <a:ext cx="18471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Modification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69531" y="2942050"/>
            <a:ext cx="12889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Cofactor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5518" y="4173914"/>
            <a:ext cx="132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Attributes: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3028" y="4541992"/>
            <a:ext cx="1708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Abundance</a:t>
            </a:r>
            <a:endParaRPr lang="en-US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2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4" grpId="0"/>
      <p:bldP spid="91" grpId="0"/>
      <p:bldP spid="93" grpId="0"/>
      <p:bldP spid="33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Metabolic Network</a:t>
            </a:r>
            <a:r>
              <a:rPr lang="en-US" sz="3500" b="1" dirty="0" smtClean="0">
                <a:solidFill>
                  <a:schemeClr val="bg1"/>
                </a:solidFill>
              </a:rPr>
              <a:t>: Relations (Links)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464" y="2109473"/>
            <a:ext cx="1757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Relations:</a:t>
            </a:r>
            <a:endParaRPr lang="en-US" sz="3000" b="1" dirty="0">
              <a:solidFill>
                <a:schemeClr val="bg1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4071090" y="2574271"/>
            <a:ext cx="4113620" cy="400110"/>
            <a:chOff x="2935962" y="2706151"/>
            <a:chExt cx="4113620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2935962" y="2706151"/>
              <a:ext cx="1212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chemeClr val="bg1"/>
                  </a:solidFill>
                </a:rPr>
                <a:t>Eode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376487" y="2746186"/>
              <a:ext cx="2673095" cy="320040"/>
              <a:chOff x="3915472" y="3356244"/>
              <a:chExt cx="2673095" cy="32004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224528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300472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3915472" y="335624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>
                <a:spLocks noChangeAspect="1"/>
              </p:cNvSpPr>
              <p:nvPr/>
            </p:nvSpPr>
            <p:spPr>
              <a:xfrm>
                <a:off x="5030709" y="335624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Parallelogram 47"/>
              <p:cNvSpPr>
                <a:spLocks noChangeAspect="1"/>
              </p:cNvSpPr>
              <p:nvPr/>
            </p:nvSpPr>
            <p:spPr>
              <a:xfrm>
                <a:off x="6162914" y="335624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3465660" y="3289773"/>
            <a:ext cx="5928523" cy="399583"/>
            <a:chOff x="3465660" y="3289773"/>
            <a:chExt cx="5928523" cy="399583"/>
          </a:xfrm>
        </p:grpSpPr>
        <p:sp>
          <p:nvSpPr>
            <p:cNvPr id="6" name="TextBox 5"/>
            <p:cNvSpPr txBox="1"/>
            <p:nvPr/>
          </p:nvSpPr>
          <p:spPr>
            <a:xfrm>
              <a:off x="3465660" y="3289773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Expression: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511615" y="3329281"/>
              <a:ext cx="3882568" cy="320303"/>
              <a:chOff x="5511615" y="3329281"/>
              <a:chExt cx="3882568" cy="320303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5511615" y="3329281"/>
                <a:ext cx="1614411" cy="320040"/>
                <a:chOff x="6116942" y="3457769"/>
                <a:chExt cx="1614411" cy="3200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497660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Parallelogram 52"/>
                <p:cNvSpPr>
                  <a:spLocks noChangeAspect="1"/>
                </p:cNvSpPr>
                <p:nvPr/>
              </p:nvSpPr>
              <p:spPr>
                <a:xfrm>
                  <a:off x="611694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7411313" y="3457769"/>
                  <a:ext cx="320040" cy="320040"/>
                </a:xfrm>
                <a:prstGeom prst="ellipse">
                  <a:avLst/>
                </a:prstGeom>
                <a:solidFill>
                  <a:srgbClr val="D60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42860" y="3329544"/>
                <a:ext cx="1551323" cy="320040"/>
                <a:chOff x="8770104" y="3229169"/>
                <a:chExt cx="1551323" cy="32004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9150037" y="33891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Parallelogram 54"/>
                <p:cNvSpPr>
                  <a:spLocks noChangeAspect="1"/>
                </p:cNvSpPr>
                <p:nvPr/>
              </p:nvSpPr>
              <p:spPr>
                <a:xfrm>
                  <a:off x="8770104" y="32291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/>
                <p:cNvSpPr>
                  <a:spLocks noChangeAspect="1"/>
                </p:cNvSpPr>
                <p:nvPr/>
              </p:nvSpPr>
              <p:spPr>
                <a:xfrm>
                  <a:off x="9950181" y="3229169"/>
                  <a:ext cx="371246" cy="320040"/>
                </a:xfrm>
                <a:prstGeom prst="triangle">
                  <a:avLst/>
                </a:prstGeom>
                <a:solidFill>
                  <a:srgbClr val="00C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" name="Group 12"/>
          <p:cNvGrpSpPr/>
          <p:nvPr/>
        </p:nvGrpSpPr>
        <p:grpSpPr>
          <a:xfrm>
            <a:off x="3465660" y="4004748"/>
            <a:ext cx="6045672" cy="399583"/>
            <a:chOff x="3465660" y="4004748"/>
            <a:chExt cx="6045672" cy="399583"/>
          </a:xfrm>
        </p:grpSpPr>
        <p:sp>
          <p:nvSpPr>
            <p:cNvPr id="7" name="TextBox 6"/>
            <p:cNvSpPr txBox="1"/>
            <p:nvPr/>
          </p:nvSpPr>
          <p:spPr>
            <a:xfrm>
              <a:off x="3465660" y="4004748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Regulation: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511615" y="4044256"/>
              <a:ext cx="3999717" cy="320303"/>
              <a:chOff x="5511615" y="4044256"/>
              <a:chExt cx="3999717" cy="320303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5511615" y="4044256"/>
                <a:ext cx="1602090" cy="320040"/>
                <a:chOff x="3800475" y="3457769"/>
                <a:chExt cx="1602090" cy="320040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4109908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gular Pentagon 76"/>
                <p:cNvSpPr>
                  <a:spLocks noChangeAspect="1"/>
                </p:cNvSpPr>
                <p:nvPr/>
              </p:nvSpPr>
              <p:spPr>
                <a:xfrm>
                  <a:off x="3800475" y="3457769"/>
                  <a:ext cx="336042" cy="320040"/>
                </a:xfrm>
                <a:prstGeom prst="pentagon">
                  <a:avLst/>
                </a:prstGeom>
                <a:solidFill>
                  <a:srgbClr val="FF3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Parallelogram 77"/>
                <p:cNvSpPr>
                  <a:spLocks noChangeAspect="1"/>
                </p:cNvSpPr>
                <p:nvPr/>
              </p:nvSpPr>
              <p:spPr>
                <a:xfrm>
                  <a:off x="497691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7842860" y="4044519"/>
                <a:ext cx="1668472" cy="320040"/>
                <a:chOff x="6198357" y="3857057"/>
                <a:chExt cx="1668472" cy="320040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6579075" y="4017077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Parallelogram 73"/>
                <p:cNvSpPr>
                  <a:spLocks noChangeAspect="1"/>
                </p:cNvSpPr>
                <p:nvPr/>
              </p:nvSpPr>
              <p:spPr>
                <a:xfrm>
                  <a:off x="6198357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Parallelogram 70"/>
                <p:cNvSpPr>
                  <a:spLocks noChangeAspect="1"/>
                </p:cNvSpPr>
                <p:nvPr/>
              </p:nvSpPr>
              <p:spPr>
                <a:xfrm>
                  <a:off x="7441176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592549" y="4719723"/>
            <a:ext cx="3524474" cy="399583"/>
            <a:chOff x="2457421" y="4842135"/>
            <a:chExt cx="3524474" cy="399583"/>
          </a:xfrm>
        </p:grpSpPr>
        <p:sp>
          <p:nvSpPr>
            <p:cNvPr id="8" name="TextBox 7"/>
            <p:cNvSpPr txBox="1"/>
            <p:nvPr/>
          </p:nvSpPr>
          <p:spPr>
            <a:xfrm>
              <a:off x="2457421" y="4842135"/>
              <a:ext cx="1268907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Transport: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4376487" y="4881906"/>
              <a:ext cx="1605408" cy="320040"/>
              <a:chOff x="3310693" y="4690189"/>
              <a:chExt cx="1605408" cy="32004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arallelogram 82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gular Pentagon 84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3684718" y="5434698"/>
            <a:ext cx="3432305" cy="399583"/>
            <a:chOff x="2549590" y="5566146"/>
            <a:chExt cx="3432305" cy="399583"/>
          </a:xfrm>
        </p:grpSpPr>
        <p:sp>
          <p:nvSpPr>
            <p:cNvPr id="9" name="TextBox 8"/>
            <p:cNvSpPr txBox="1"/>
            <p:nvPr/>
          </p:nvSpPr>
          <p:spPr>
            <a:xfrm>
              <a:off x="2549590" y="5566146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Catalysis: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4376487" y="5605917"/>
              <a:ext cx="1605408" cy="320040"/>
              <a:chOff x="3310693" y="4690189"/>
              <a:chExt cx="1605408" cy="320040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Parallelogram 88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gular Pentagon 89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3684718" y="6149673"/>
            <a:ext cx="3373145" cy="399583"/>
            <a:chOff x="3684718" y="6149673"/>
            <a:chExt cx="3373145" cy="399583"/>
          </a:xfrm>
        </p:grpSpPr>
        <p:sp>
          <p:nvSpPr>
            <p:cNvPr id="10" name="TextBox 9"/>
            <p:cNvSpPr txBox="1"/>
            <p:nvPr/>
          </p:nvSpPr>
          <p:spPr>
            <a:xfrm>
              <a:off x="3684718" y="6149673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Reaction: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5511615" y="6189444"/>
              <a:ext cx="1546248" cy="320040"/>
              <a:chOff x="3400304" y="6090070"/>
              <a:chExt cx="1546248" cy="3200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721862" y="6250090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gular Pentagon 93"/>
              <p:cNvSpPr>
                <a:spLocks noChangeAspect="1"/>
              </p:cNvSpPr>
              <p:nvPr/>
            </p:nvSpPr>
            <p:spPr>
              <a:xfrm>
                <a:off x="4610510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gular Pentagon 94"/>
              <p:cNvSpPr>
                <a:spLocks noChangeAspect="1"/>
              </p:cNvSpPr>
              <p:nvPr/>
            </p:nvSpPr>
            <p:spPr>
              <a:xfrm>
                <a:off x="3400304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5" name="TextBox 114"/>
          <p:cNvSpPr txBox="1"/>
          <p:nvPr/>
        </p:nvSpPr>
        <p:spPr>
          <a:xfrm>
            <a:off x="555464" y="1133602"/>
            <a:ext cx="148166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Entities: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4051357" y="948002"/>
            <a:ext cx="919998" cy="944514"/>
            <a:chOff x="3310693" y="975434"/>
            <a:chExt cx="919998" cy="944514"/>
          </a:xfrm>
        </p:grpSpPr>
        <p:grpSp>
          <p:nvGrpSpPr>
            <p:cNvPr id="117" name="Group 116"/>
            <p:cNvGrpSpPr/>
            <p:nvPr/>
          </p:nvGrpSpPr>
          <p:grpSpPr>
            <a:xfrm>
              <a:off x="3390528" y="975434"/>
              <a:ext cx="760329" cy="633836"/>
              <a:chOff x="3403038" y="975434"/>
              <a:chExt cx="760329" cy="633836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3623182" y="97543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403038" y="1247633"/>
                <a:ext cx="760329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Genes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3310693" y="1596783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588577" y="960080"/>
            <a:ext cx="1224518" cy="920358"/>
            <a:chOff x="4803031" y="994366"/>
            <a:chExt cx="1224518" cy="920358"/>
          </a:xfrm>
        </p:grpSpPr>
        <p:grpSp>
          <p:nvGrpSpPr>
            <p:cNvPr id="122" name="Group 121"/>
            <p:cNvGrpSpPr/>
            <p:nvPr/>
          </p:nvGrpSpPr>
          <p:grpSpPr>
            <a:xfrm>
              <a:off x="4803031" y="994366"/>
              <a:ext cx="1224518" cy="614904"/>
              <a:chOff x="4422615" y="975434"/>
              <a:chExt cx="1224518" cy="614904"/>
            </a:xfrm>
          </p:grpSpPr>
          <p:sp>
            <p:nvSpPr>
              <p:cNvPr id="124" name="Isosceles Triangle 123"/>
              <p:cNvSpPr>
                <a:spLocks noChangeAspect="1"/>
              </p:cNvSpPr>
              <p:nvPr/>
            </p:nvSpPr>
            <p:spPr>
              <a:xfrm>
                <a:off x="4849251" y="97543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422615" y="1266565"/>
                <a:ext cx="1224518" cy="32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Transcripts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4955291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&gt;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430317" y="951986"/>
            <a:ext cx="1011998" cy="936546"/>
            <a:chOff x="6659257" y="978178"/>
            <a:chExt cx="1011998" cy="936546"/>
          </a:xfrm>
        </p:grpSpPr>
        <p:grpSp>
          <p:nvGrpSpPr>
            <p:cNvPr id="127" name="Group 126"/>
            <p:cNvGrpSpPr/>
            <p:nvPr/>
          </p:nvGrpSpPr>
          <p:grpSpPr>
            <a:xfrm>
              <a:off x="6659257" y="978178"/>
              <a:ext cx="1011998" cy="631092"/>
              <a:chOff x="6176461" y="975434"/>
              <a:chExt cx="1011998" cy="631092"/>
            </a:xfrm>
          </p:grpSpPr>
          <p:sp>
            <p:nvSpPr>
              <p:cNvPr id="129" name="Parallelogram 128"/>
              <p:cNvSpPr>
                <a:spLocks noChangeAspect="1"/>
              </p:cNvSpPr>
              <p:nvPr/>
            </p:nvSpPr>
            <p:spPr>
              <a:xfrm>
                <a:off x="6469634" y="97543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6176461" y="1250376"/>
                <a:ext cx="1011998" cy="35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Proteins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TextBox 127"/>
            <p:cNvSpPr txBox="1"/>
            <p:nvPr/>
          </p:nvSpPr>
          <p:spPr>
            <a:xfrm>
              <a:off x="6705257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059538" y="954253"/>
            <a:ext cx="1346970" cy="932013"/>
            <a:chOff x="8318874" y="982711"/>
            <a:chExt cx="1346970" cy="932013"/>
          </a:xfrm>
        </p:grpSpPr>
        <p:grpSp>
          <p:nvGrpSpPr>
            <p:cNvPr id="132" name="Group 131"/>
            <p:cNvGrpSpPr/>
            <p:nvPr/>
          </p:nvGrpSpPr>
          <p:grpSpPr>
            <a:xfrm>
              <a:off x="8318874" y="982711"/>
              <a:ext cx="1346970" cy="626559"/>
              <a:chOff x="7514202" y="975434"/>
              <a:chExt cx="1346970" cy="626559"/>
            </a:xfrm>
          </p:grpSpPr>
          <p:sp>
            <p:nvSpPr>
              <p:cNvPr id="134" name="Regular Pentagon 133"/>
              <p:cNvSpPr>
                <a:spLocks noChangeAspect="1"/>
              </p:cNvSpPr>
              <p:nvPr/>
            </p:nvSpPr>
            <p:spPr>
              <a:xfrm>
                <a:off x="8019666" y="975434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7514202" y="1254909"/>
                <a:ext cx="1346970" cy="34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Metabolites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8532360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804862" y="2885651"/>
            <a:ext cx="1354746" cy="39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Properties: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69531" y="3258601"/>
            <a:ext cx="1708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Metabolic Pathway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9531" y="3630852"/>
            <a:ext cx="199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Anabolism/Catabolism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69531" y="4003103"/>
            <a:ext cx="18471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Reduction/Oxidation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9531" y="4375353"/>
            <a:ext cx="12889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Reaction Rate</a:t>
            </a:r>
            <a:endParaRPr lang="en-US" sz="1500" b="1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328557" y="5126857"/>
            <a:ext cx="2339220" cy="1219293"/>
            <a:chOff x="8328557" y="5126857"/>
            <a:chExt cx="2339220" cy="1219293"/>
          </a:xfrm>
        </p:grpSpPr>
        <p:sp>
          <p:nvSpPr>
            <p:cNvPr id="93" name="TextBox 92"/>
            <p:cNvSpPr txBox="1"/>
            <p:nvPr/>
          </p:nvSpPr>
          <p:spPr>
            <a:xfrm>
              <a:off x="8328557" y="5126857"/>
              <a:ext cx="2339220" cy="57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bg1"/>
                  </a:solidFill>
                </a:rPr>
                <a:t>Directionality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8537389" y="5830967"/>
              <a:ext cx="1921557" cy="515183"/>
              <a:chOff x="8484951" y="5830967"/>
              <a:chExt cx="1921557" cy="515183"/>
            </a:xfrm>
          </p:grpSpPr>
          <p:sp>
            <p:nvSpPr>
              <p:cNvPr id="17" name="Right Arrow 16"/>
              <p:cNvSpPr/>
              <p:nvPr/>
            </p:nvSpPr>
            <p:spPr>
              <a:xfrm>
                <a:off x="9565002" y="5830967"/>
                <a:ext cx="841506" cy="515183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ight Arrow 96"/>
              <p:cNvSpPr/>
              <p:nvPr/>
            </p:nvSpPr>
            <p:spPr>
              <a:xfrm flipH="1">
                <a:off x="8484951" y="5830967"/>
                <a:ext cx="841506" cy="515183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3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1" grpId="0"/>
      <p:bldP spid="142" grpId="0"/>
      <p:bldP spid="143" grpId="0"/>
      <p:bldP spid="144" grpId="0"/>
      <p:bldP spid="1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prstClr val="white"/>
                </a:solidFill>
              </a:rPr>
              <a:t>Metabolic Network</a:t>
            </a:r>
            <a:r>
              <a:rPr lang="en-US" sz="3500" b="1" dirty="0" smtClean="0">
                <a:solidFill>
                  <a:prstClr val="white"/>
                </a:solidFill>
              </a:rPr>
              <a:t>: Relations (Links)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464" y="2109473"/>
            <a:ext cx="1757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Relations: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49062" y="2574271"/>
            <a:ext cx="4535648" cy="400110"/>
            <a:chOff x="2513934" y="2706151"/>
            <a:chExt cx="4535648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2513934" y="2706151"/>
              <a:ext cx="1212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Encoding: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376487" y="2746186"/>
              <a:ext cx="2673095" cy="320040"/>
              <a:chOff x="3915472" y="3356244"/>
              <a:chExt cx="2673095" cy="32004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224528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300472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3915472" y="335624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Isosceles Triangle 46"/>
              <p:cNvSpPr>
                <a:spLocks noChangeAspect="1"/>
              </p:cNvSpPr>
              <p:nvPr/>
            </p:nvSpPr>
            <p:spPr>
              <a:xfrm>
                <a:off x="5030709" y="335624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Parallelogram 47"/>
              <p:cNvSpPr>
                <a:spLocks noChangeAspect="1"/>
              </p:cNvSpPr>
              <p:nvPr/>
            </p:nvSpPr>
            <p:spPr>
              <a:xfrm>
                <a:off x="6162914" y="335624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3465660" y="3289773"/>
            <a:ext cx="5928523" cy="399583"/>
            <a:chOff x="3465660" y="3289773"/>
            <a:chExt cx="5928523" cy="399583"/>
          </a:xfrm>
        </p:grpSpPr>
        <p:sp>
          <p:nvSpPr>
            <p:cNvPr id="6" name="TextBox 5"/>
            <p:cNvSpPr txBox="1"/>
            <p:nvPr/>
          </p:nvSpPr>
          <p:spPr>
            <a:xfrm>
              <a:off x="3465660" y="3289773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Expression: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511615" y="3329281"/>
              <a:ext cx="3882568" cy="320303"/>
              <a:chOff x="5511615" y="3329281"/>
              <a:chExt cx="3882568" cy="320303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5511615" y="3329281"/>
                <a:ext cx="1614411" cy="320040"/>
                <a:chOff x="6116942" y="3457769"/>
                <a:chExt cx="1614411" cy="3200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497660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Parallelogram 52"/>
                <p:cNvSpPr>
                  <a:spLocks noChangeAspect="1"/>
                </p:cNvSpPr>
                <p:nvPr/>
              </p:nvSpPr>
              <p:spPr>
                <a:xfrm>
                  <a:off x="611694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7411313" y="3457769"/>
                  <a:ext cx="320040" cy="320040"/>
                </a:xfrm>
                <a:prstGeom prst="ellipse">
                  <a:avLst/>
                </a:prstGeom>
                <a:solidFill>
                  <a:srgbClr val="D60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prstClr val="white"/>
                      </a:solidFill>
                    </a:rPr>
                    <a:t> </a:t>
                  </a: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42860" y="3329544"/>
                <a:ext cx="1551323" cy="320040"/>
                <a:chOff x="8770104" y="3229169"/>
                <a:chExt cx="1551323" cy="32004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9150037" y="33891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Parallelogram 54"/>
                <p:cNvSpPr>
                  <a:spLocks noChangeAspect="1"/>
                </p:cNvSpPr>
                <p:nvPr/>
              </p:nvSpPr>
              <p:spPr>
                <a:xfrm>
                  <a:off x="8770104" y="32291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Isosceles Triangle 55"/>
                <p:cNvSpPr>
                  <a:spLocks noChangeAspect="1"/>
                </p:cNvSpPr>
                <p:nvPr/>
              </p:nvSpPr>
              <p:spPr>
                <a:xfrm>
                  <a:off x="9950181" y="3229169"/>
                  <a:ext cx="371246" cy="320040"/>
                </a:xfrm>
                <a:prstGeom prst="triangle">
                  <a:avLst/>
                </a:prstGeom>
                <a:solidFill>
                  <a:srgbClr val="00C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3" name="Group 12"/>
          <p:cNvGrpSpPr/>
          <p:nvPr/>
        </p:nvGrpSpPr>
        <p:grpSpPr>
          <a:xfrm>
            <a:off x="3465660" y="4004748"/>
            <a:ext cx="6045672" cy="399583"/>
            <a:chOff x="3465660" y="4004748"/>
            <a:chExt cx="6045672" cy="399583"/>
          </a:xfrm>
        </p:grpSpPr>
        <p:sp>
          <p:nvSpPr>
            <p:cNvPr id="7" name="TextBox 6"/>
            <p:cNvSpPr txBox="1"/>
            <p:nvPr/>
          </p:nvSpPr>
          <p:spPr>
            <a:xfrm>
              <a:off x="3465660" y="4004748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Regulation: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511615" y="4044256"/>
              <a:ext cx="3999717" cy="320303"/>
              <a:chOff x="5511615" y="4044256"/>
              <a:chExt cx="3999717" cy="320303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5511615" y="4044256"/>
                <a:ext cx="1602090" cy="320040"/>
                <a:chOff x="3800475" y="3457769"/>
                <a:chExt cx="1602090" cy="320040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4109908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gular Pentagon 76"/>
                <p:cNvSpPr>
                  <a:spLocks noChangeAspect="1"/>
                </p:cNvSpPr>
                <p:nvPr/>
              </p:nvSpPr>
              <p:spPr>
                <a:xfrm>
                  <a:off x="3800475" y="3457769"/>
                  <a:ext cx="336042" cy="320040"/>
                </a:xfrm>
                <a:prstGeom prst="pentagon">
                  <a:avLst/>
                </a:prstGeom>
                <a:solidFill>
                  <a:srgbClr val="FF3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Parallelogram 77"/>
                <p:cNvSpPr>
                  <a:spLocks noChangeAspect="1"/>
                </p:cNvSpPr>
                <p:nvPr/>
              </p:nvSpPr>
              <p:spPr>
                <a:xfrm>
                  <a:off x="497691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7842860" y="4044519"/>
                <a:ext cx="1668472" cy="320040"/>
                <a:chOff x="6198357" y="3857057"/>
                <a:chExt cx="1668472" cy="320040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6579075" y="4017077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Parallelogram 73"/>
                <p:cNvSpPr>
                  <a:spLocks noChangeAspect="1"/>
                </p:cNvSpPr>
                <p:nvPr/>
              </p:nvSpPr>
              <p:spPr>
                <a:xfrm>
                  <a:off x="6198357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Parallelogram 70"/>
                <p:cNvSpPr>
                  <a:spLocks noChangeAspect="1"/>
                </p:cNvSpPr>
                <p:nvPr/>
              </p:nvSpPr>
              <p:spPr>
                <a:xfrm>
                  <a:off x="7441176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592549" y="4719723"/>
            <a:ext cx="3524474" cy="399583"/>
            <a:chOff x="2457421" y="4842135"/>
            <a:chExt cx="3524474" cy="399583"/>
          </a:xfrm>
        </p:grpSpPr>
        <p:sp>
          <p:nvSpPr>
            <p:cNvPr id="8" name="TextBox 7"/>
            <p:cNvSpPr txBox="1"/>
            <p:nvPr/>
          </p:nvSpPr>
          <p:spPr>
            <a:xfrm>
              <a:off x="2457421" y="4842135"/>
              <a:ext cx="1268907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Transport: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4376487" y="4881906"/>
              <a:ext cx="1605408" cy="320040"/>
              <a:chOff x="3310693" y="4690189"/>
              <a:chExt cx="1605408" cy="32004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arallelogram 82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gular Pentagon 84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3684718" y="5434698"/>
            <a:ext cx="3432305" cy="399583"/>
            <a:chOff x="2549590" y="5566146"/>
            <a:chExt cx="3432305" cy="399583"/>
          </a:xfrm>
        </p:grpSpPr>
        <p:sp>
          <p:nvSpPr>
            <p:cNvPr id="9" name="TextBox 8"/>
            <p:cNvSpPr txBox="1"/>
            <p:nvPr/>
          </p:nvSpPr>
          <p:spPr>
            <a:xfrm>
              <a:off x="2549590" y="5566146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Catalysis: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4376487" y="5605917"/>
              <a:ext cx="1605408" cy="320040"/>
              <a:chOff x="3310693" y="4690189"/>
              <a:chExt cx="1605408" cy="320040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Parallelogram 88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Regular Pentagon 89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3684718" y="6149673"/>
            <a:ext cx="3373145" cy="399583"/>
            <a:chOff x="3684718" y="6149673"/>
            <a:chExt cx="3373145" cy="399583"/>
          </a:xfrm>
        </p:grpSpPr>
        <p:sp>
          <p:nvSpPr>
            <p:cNvPr id="10" name="TextBox 9"/>
            <p:cNvSpPr txBox="1"/>
            <p:nvPr/>
          </p:nvSpPr>
          <p:spPr>
            <a:xfrm>
              <a:off x="3684718" y="6149673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Reaction: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5511615" y="6189444"/>
              <a:ext cx="1546248" cy="320040"/>
              <a:chOff x="3400304" y="6090070"/>
              <a:chExt cx="1546248" cy="3200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721862" y="6250090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gular Pentagon 93"/>
              <p:cNvSpPr>
                <a:spLocks noChangeAspect="1"/>
              </p:cNvSpPr>
              <p:nvPr/>
            </p:nvSpPr>
            <p:spPr>
              <a:xfrm>
                <a:off x="4610510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gular Pentagon 94"/>
              <p:cNvSpPr>
                <a:spLocks noChangeAspect="1"/>
              </p:cNvSpPr>
              <p:nvPr/>
            </p:nvSpPr>
            <p:spPr>
              <a:xfrm>
                <a:off x="3400304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5" name="TextBox 114"/>
          <p:cNvSpPr txBox="1"/>
          <p:nvPr/>
        </p:nvSpPr>
        <p:spPr>
          <a:xfrm>
            <a:off x="555464" y="1133602"/>
            <a:ext cx="148166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Entities: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4051357" y="948002"/>
            <a:ext cx="919998" cy="944514"/>
            <a:chOff x="3310693" y="975434"/>
            <a:chExt cx="919998" cy="944514"/>
          </a:xfrm>
        </p:grpSpPr>
        <p:grpSp>
          <p:nvGrpSpPr>
            <p:cNvPr id="117" name="Group 116"/>
            <p:cNvGrpSpPr/>
            <p:nvPr/>
          </p:nvGrpSpPr>
          <p:grpSpPr>
            <a:xfrm>
              <a:off x="3390528" y="975434"/>
              <a:ext cx="760329" cy="633836"/>
              <a:chOff x="3403038" y="975434"/>
              <a:chExt cx="760329" cy="633836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3623182" y="97543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403038" y="1247633"/>
                <a:ext cx="760329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Genes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3310693" y="1596783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588577" y="960080"/>
            <a:ext cx="1224518" cy="920358"/>
            <a:chOff x="4803031" y="994366"/>
            <a:chExt cx="1224518" cy="920358"/>
          </a:xfrm>
        </p:grpSpPr>
        <p:grpSp>
          <p:nvGrpSpPr>
            <p:cNvPr id="122" name="Group 121"/>
            <p:cNvGrpSpPr/>
            <p:nvPr/>
          </p:nvGrpSpPr>
          <p:grpSpPr>
            <a:xfrm>
              <a:off x="4803031" y="994366"/>
              <a:ext cx="1224518" cy="614904"/>
              <a:chOff x="4422615" y="975434"/>
              <a:chExt cx="1224518" cy="614904"/>
            </a:xfrm>
          </p:grpSpPr>
          <p:sp>
            <p:nvSpPr>
              <p:cNvPr id="124" name="Isosceles Triangle 123"/>
              <p:cNvSpPr>
                <a:spLocks noChangeAspect="1"/>
              </p:cNvSpPr>
              <p:nvPr/>
            </p:nvSpPr>
            <p:spPr>
              <a:xfrm>
                <a:off x="4849251" y="97543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422615" y="1266565"/>
                <a:ext cx="1224518" cy="32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Transcripts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4955291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&gt;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430317" y="951986"/>
            <a:ext cx="1011998" cy="936546"/>
            <a:chOff x="6659257" y="978178"/>
            <a:chExt cx="1011998" cy="936546"/>
          </a:xfrm>
        </p:grpSpPr>
        <p:grpSp>
          <p:nvGrpSpPr>
            <p:cNvPr id="127" name="Group 126"/>
            <p:cNvGrpSpPr/>
            <p:nvPr/>
          </p:nvGrpSpPr>
          <p:grpSpPr>
            <a:xfrm>
              <a:off x="6659257" y="978178"/>
              <a:ext cx="1011998" cy="631092"/>
              <a:chOff x="6176461" y="975434"/>
              <a:chExt cx="1011998" cy="631092"/>
            </a:xfrm>
          </p:grpSpPr>
          <p:sp>
            <p:nvSpPr>
              <p:cNvPr id="129" name="Parallelogram 128"/>
              <p:cNvSpPr>
                <a:spLocks noChangeAspect="1"/>
              </p:cNvSpPr>
              <p:nvPr/>
            </p:nvSpPr>
            <p:spPr>
              <a:xfrm>
                <a:off x="6469634" y="97543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6176461" y="1250376"/>
                <a:ext cx="1011998" cy="35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Proteins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TextBox 127"/>
            <p:cNvSpPr txBox="1"/>
            <p:nvPr/>
          </p:nvSpPr>
          <p:spPr>
            <a:xfrm>
              <a:off x="6705257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059538" y="954253"/>
            <a:ext cx="1346970" cy="932013"/>
            <a:chOff x="8318874" y="982711"/>
            <a:chExt cx="1346970" cy="932013"/>
          </a:xfrm>
        </p:grpSpPr>
        <p:grpSp>
          <p:nvGrpSpPr>
            <p:cNvPr id="132" name="Group 131"/>
            <p:cNvGrpSpPr/>
            <p:nvPr/>
          </p:nvGrpSpPr>
          <p:grpSpPr>
            <a:xfrm>
              <a:off x="8318874" y="982711"/>
              <a:ext cx="1346970" cy="626559"/>
              <a:chOff x="7514202" y="975434"/>
              <a:chExt cx="1346970" cy="626559"/>
            </a:xfrm>
          </p:grpSpPr>
          <p:sp>
            <p:nvSpPr>
              <p:cNvPr id="134" name="Regular Pentagon 133"/>
              <p:cNvSpPr>
                <a:spLocks noChangeAspect="1"/>
              </p:cNvSpPr>
              <p:nvPr/>
            </p:nvSpPr>
            <p:spPr>
              <a:xfrm>
                <a:off x="8019666" y="975434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7514202" y="1254909"/>
                <a:ext cx="1346970" cy="34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Metabolites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8532360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804862" y="2885651"/>
            <a:ext cx="1354746" cy="39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Properties: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69531" y="3258601"/>
            <a:ext cx="1708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Metabolic Pathway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9531" y="3630852"/>
            <a:ext cx="199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Anabolism/Catabolism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69531" y="4003103"/>
            <a:ext cx="18471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Reduction/Oxidation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9531" y="4375353"/>
            <a:ext cx="12889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</a:rPr>
              <a:t>Reaction Rate</a:t>
            </a:r>
            <a:endParaRPr lang="en-US" sz="1500" b="1" dirty="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328557" y="5126857"/>
            <a:ext cx="2339220" cy="1219293"/>
            <a:chOff x="8328557" y="5126857"/>
            <a:chExt cx="2339220" cy="1219293"/>
          </a:xfrm>
        </p:grpSpPr>
        <p:sp>
          <p:nvSpPr>
            <p:cNvPr id="93" name="TextBox 92"/>
            <p:cNvSpPr txBox="1"/>
            <p:nvPr/>
          </p:nvSpPr>
          <p:spPr>
            <a:xfrm>
              <a:off x="8328557" y="5126857"/>
              <a:ext cx="2339220" cy="57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prstClr val="white"/>
                  </a:solidFill>
                </a:rPr>
                <a:t>Directionality</a:t>
              </a:r>
              <a:endParaRPr lang="en-US" sz="3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8537389" y="5830967"/>
              <a:ext cx="1921557" cy="515183"/>
              <a:chOff x="8484951" y="5830967"/>
              <a:chExt cx="1921557" cy="515183"/>
            </a:xfrm>
          </p:grpSpPr>
          <p:sp>
            <p:nvSpPr>
              <p:cNvPr id="17" name="Right Arrow 16"/>
              <p:cNvSpPr/>
              <p:nvPr/>
            </p:nvSpPr>
            <p:spPr>
              <a:xfrm>
                <a:off x="9565002" y="5830967"/>
                <a:ext cx="841506" cy="515183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Right Arrow 96"/>
              <p:cNvSpPr/>
              <p:nvPr/>
            </p:nvSpPr>
            <p:spPr>
              <a:xfrm flipH="1">
                <a:off x="8484951" y="5830967"/>
                <a:ext cx="841506" cy="515183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27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01228"/>
            <a:ext cx="6400800" cy="320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550" y="130446"/>
            <a:ext cx="11367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Metabolism… Data Visualization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519" y="1233663"/>
            <a:ext cx="2035040" cy="660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Computer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99434" y="1177760"/>
            <a:ext cx="15225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Human</a:t>
            </a:r>
            <a:endParaRPr lang="en-US" sz="3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4524" y="1881244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Data organization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85726" y="1881244"/>
            <a:ext cx="2908567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Trend Recognition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4524" y="2434659"/>
            <a:ext cx="36988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2. Iteration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85726" y="2975039"/>
            <a:ext cx="16487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3. Intuition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5726" y="2434659"/>
            <a:ext cx="2370018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2.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7970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Problems and Solutions</a:t>
            </a:r>
            <a:endParaRPr lang="en-US" sz="3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40" y="0"/>
            <a:ext cx="8571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Biology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Pharmacology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01228"/>
            <a:ext cx="6400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Problems and Solutions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253" y="1490211"/>
            <a:ext cx="5171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Arbitrary Bias</a:t>
            </a:r>
          </a:p>
          <a:p>
            <a:pPr marL="117475"/>
            <a:r>
              <a:rPr lang="en-US" sz="2000" dirty="0" smtClean="0">
                <a:solidFill>
                  <a:schemeClr val="bg1"/>
                </a:solidFill>
              </a:rPr>
              <a:t>Bias in selection of subset of interest.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8918" y="1490211"/>
            <a:ext cx="4518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Complete System</a:t>
            </a:r>
          </a:p>
          <a:p>
            <a:pPr marL="117475"/>
            <a:r>
              <a:rPr lang="en-US" sz="2000" dirty="0" smtClean="0">
                <a:solidFill>
                  <a:schemeClr val="bg1"/>
                </a:solidFill>
              </a:rPr>
              <a:t>Select from comprehensive system.</a:t>
            </a:r>
          </a:p>
        </p:txBody>
      </p:sp>
    </p:spTree>
    <p:extLst>
      <p:ext uri="{BB962C8B-B14F-4D97-AF65-F5344CB8AC3E}">
        <p14:creationId xmlns:p14="http://schemas.microsoft.com/office/powerpoint/2010/main" val="27953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34857" y="6622353"/>
            <a:ext cx="2850230" cy="22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Gabor Ivan, Vince </a:t>
            </a:r>
            <a:r>
              <a:rPr lang="en-US" sz="1000" b="1" dirty="0" err="1" smtClean="0">
                <a:solidFill>
                  <a:schemeClr val="bg1"/>
                </a:solidFill>
              </a:rPr>
              <a:t>Grolmusz</a:t>
            </a:r>
            <a:r>
              <a:rPr lang="en-US" sz="1000" b="1" dirty="0" smtClean="0">
                <a:solidFill>
                  <a:schemeClr val="bg1"/>
                </a:solidFill>
              </a:rPr>
              <a:t>. Bioinformatics. 2010.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6023"/>
            <a:ext cx="10058400" cy="53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Problems and Solutions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253" y="3097599"/>
            <a:ext cx="5171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Scalability</a:t>
            </a:r>
          </a:p>
          <a:p>
            <a:pPr marL="117475"/>
            <a:r>
              <a:rPr lang="en-US" sz="2000" dirty="0" smtClean="0">
                <a:solidFill>
                  <a:schemeClr val="bg1"/>
                </a:solidFill>
              </a:rPr>
              <a:t>Too many aspects to represent simultaneously.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8918" y="3097599"/>
            <a:ext cx="4518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Query-Based Exploration</a:t>
            </a:r>
          </a:p>
          <a:p>
            <a:pPr marL="117475"/>
            <a:r>
              <a:rPr lang="en-US" sz="2000" dirty="0" smtClean="0">
                <a:solidFill>
                  <a:schemeClr val="bg1"/>
                </a:solidFill>
              </a:rPr>
              <a:t>Represent relevant subsets.</a:t>
            </a:r>
          </a:p>
          <a:p>
            <a:pPr marL="117475"/>
            <a:r>
              <a:rPr lang="en-US" sz="2000" dirty="0" smtClean="0">
                <a:solidFill>
                  <a:schemeClr val="bg1"/>
                </a:solidFill>
              </a:rPr>
              <a:t>Interactive exploration.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8253" y="1490211"/>
            <a:ext cx="5171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prstClr val="white">
                    <a:lumMod val="50000"/>
                  </a:prstClr>
                </a:solidFill>
              </a:rPr>
              <a:t>Arbitrary Bias</a:t>
            </a:r>
          </a:p>
          <a:p>
            <a:pPr marL="117475"/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Bias in selection of subset of interest.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8918" y="1490211"/>
            <a:ext cx="4518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prstClr val="white">
                    <a:lumMod val="50000"/>
                  </a:prstClr>
                </a:solidFill>
              </a:rPr>
              <a:t>Complete System</a:t>
            </a:r>
          </a:p>
          <a:p>
            <a:pPr marL="117475"/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Select from comprehensive system.</a:t>
            </a:r>
          </a:p>
        </p:txBody>
      </p:sp>
    </p:spTree>
    <p:extLst>
      <p:ext uri="{BB962C8B-B14F-4D97-AF65-F5344CB8AC3E}">
        <p14:creationId xmlns:p14="http://schemas.microsoft.com/office/powerpoint/2010/main" val="245772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" y="0"/>
            <a:ext cx="1150315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793" y="5641742"/>
            <a:ext cx="1371600" cy="987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6" y="6645585"/>
            <a:ext cx="2318850" cy="22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http://www.genome.jp/kegg/atlas.html</a:t>
            </a:r>
          </a:p>
        </p:txBody>
      </p:sp>
    </p:spTree>
    <p:extLst>
      <p:ext uri="{BB962C8B-B14F-4D97-AF65-F5344CB8AC3E}">
        <p14:creationId xmlns:p14="http://schemas.microsoft.com/office/powerpoint/2010/main" val="4920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Problems and Solutions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253" y="3097599"/>
            <a:ext cx="5171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Scalability</a:t>
            </a:r>
          </a:p>
          <a:p>
            <a:pPr marL="11747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Too many aspects to represent simultaneously.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8918" y="3097599"/>
            <a:ext cx="4518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Query-Based Exploration</a:t>
            </a:r>
          </a:p>
          <a:p>
            <a:pPr marL="11747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Represent relevant subsets.</a:t>
            </a:r>
          </a:p>
          <a:p>
            <a:pPr marL="11747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Interactive exploration.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253" y="4847579"/>
            <a:ext cx="5171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prstClr val="white"/>
                </a:solidFill>
              </a:rPr>
              <a:t>Layout</a:t>
            </a:r>
          </a:p>
          <a:p>
            <a:pPr marL="117475"/>
            <a:r>
              <a:rPr lang="en-US" sz="2000" dirty="0" smtClean="0">
                <a:solidFill>
                  <a:prstClr val="white"/>
                </a:solidFill>
              </a:rPr>
              <a:t>Layout represents some aspects while distorting others.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8918" y="4847579"/>
            <a:ext cx="4518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prstClr val="white"/>
                </a:solidFill>
              </a:rPr>
              <a:t>Dynamic Layout</a:t>
            </a:r>
          </a:p>
          <a:p>
            <a:pPr marL="117475"/>
            <a:r>
              <a:rPr lang="en-US" sz="2000" dirty="0" smtClean="0">
                <a:solidFill>
                  <a:prstClr val="white"/>
                </a:solidFill>
              </a:rPr>
              <a:t>Represent network according to interest.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8253" y="1490211"/>
            <a:ext cx="5171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Arbitrary Bias</a:t>
            </a:r>
          </a:p>
          <a:p>
            <a:pPr marL="11747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Bias in selection of subset of interest.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8918" y="1490211"/>
            <a:ext cx="4518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Complete System</a:t>
            </a:r>
          </a:p>
          <a:p>
            <a:pPr marL="11747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Select from comprehensive system.</a:t>
            </a:r>
          </a:p>
        </p:txBody>
      </p:sp>
    </p:spTree>
    <p:extLst>
      <p:ext uri="{BB962C8B-B14F-4D97-AF65-F5344CB8AC3E}">
        <p14:creationId xmlns:p14="http://schemas.microsoft.com/office/powerpoint/2010/main" val="14466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4609"/>
            <a:ext cx="100584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519" y="132030"/>
            <a:ext cx="11367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Network Visualization: Query-Based Exploration And Analysis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731" y="733752"/>
            <a:ext cx="2044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solidFill>
                  <a:prstClr val="white"/>
                </a:solidFill>
              </a:rPr>
              <a:t>PathFinder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80717" y="6614053"/>
            <a:ext cx="2805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Christian </a:t>
            </a:r>
            <a:r>
              <a:rPr lang="en-US" sz="1000" b="1" dirty="0" err="1" smtClean="0">
                <a:solidFill>
                  <a:schemeClr val="bg1"/>
                </a:solidFill>
              </a:rPr>
              <a:t>Partl</a:t>
            </a:r>
            <a:r>
              <a:rPr lang="en-US" sz="1000" b="1" dirty="0" smtClean="0">
                <a:solidFill>
                  <a:schemeClr val="bg1"/>
                </a:solidFill>
              </a:rPr>
              <a:t>, … Alexander Lex. </a:t>
            </a:r>
            <a:r>
              <a:rPr lang="en-US" sz="1000" b="1" dirty="0" err="1" smtClean="0">
                <a:solidFill>
                  <a:schemeClr val="bg1"/>
                </a:solidFill>
              </a:rPr>
              <a:t>EuroVis</a:t>
            </a:r>
            <a:r>
              <a:rPr lang="en-US" sz="1000" b="1" dirty="0" smtClean="0">
                <a:solidFill>
                  <a:schemeClr val="bg1"/>
                </a:solidFill>
              </a:rPr>
              <a:t>. </a:t>
            </a:r>
            <a:r>
              <a:rPr lang="en-US" sz="1000" b="1" dirty="0">
                <a:solidFill>
                  <a:schemeClr val="bg1"/>
                </a:solidFill>
              </a:rPr>
              <a:t>2016.</a:t>
            </a:r>
          </a:p>
        </p:txBody>
      </p:sp>
    </p:spTree>
    <p:extLst>
      <p:ext uri="{BB962C8B-B14F-4D97-AF65-F5344CB8AC3E}">
        <p14:creationId xmlns:p14="http://schemas.microsoft.com/office/powerpoint/2010/main" val="28988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Strategy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256" y="1449481"/>
            <a:ext cx="353416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Data Visualization</a:t>
            </a:r>
          </a:p>
          <a:p>
            <a:pPr marL="119063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(Human Computer Interaction)</a:t>
            </a:r>
            <a:endParaRPr lang="en-US" sz="2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9159" y="3463761"/>
            <a:ext cx="4325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Tools</a:t>
            </a:r>
          </a:p>
          <a:p>
            <a:pPr marL="119063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(Software Development)</a:t>
            </a:r>
            <a:endParaRPr lang="en-US" sz="2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0961" y="4562452"/>
            <a:ext cx="2908567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0961" y="5047470"/>
            <a:ext cx="38169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2. JavaScript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0961" y="5557681"/>
            <a:ext cx="38169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prstClr val="white">
                    <a:lumMod val="50000"/>
                  </a:prstClr>
                </a:solidFill>
              </a:rPr>
              <a:t>3</a:t>
            </a:r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. D3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3440" y="2383710"/>
            <a:ext cx="4325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Usability</a:t>
            </a:r>
          </a:p>
          <a:p>
            <a:pPr marL="119063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(Design, Evaluation)</a:t>
            </a:r>
            <a:endParaRPr lang="en-US" sz="2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85242" y="3482401"/>
            <a:ext cx="2908567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Interviews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85242" y="3967419"/>
            <a:ext cx="38169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2. Comparison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85242" y="4477630"/>
            <a:ext cx="38169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prstClr val="white">
                    <a:lumMod val="50000"/>
                  </a:prstClr>
                </a:solidFill>
              </a:rPr>
              <a:t>3</a:t>
            </a:r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. Trials</a:t>
            </a:r>
          </a:p>
        </p:txBody>
      </p:sp>
    </p:spTree>
    <p:extLst>
      <p:ext uri="{BB962C8B-B14F-4D97-AF65-F5344CB8AC3E}">
        <p14:creationId xmlns:p14="http://schemas.microsoft.com/office/powerpoint/2010/main" val="324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519" y="132030"/>
            <a:ext cx="11367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Network Visualization: Query-Based Exploration And Analysis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1301" y="662934"/>
            <a:ext cx="4382821" cy="52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Interface Design Concept</a:t>
            </a:r>
            <a:endParaRPr lang="en-US" sz="3000" b="1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04372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0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6758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Biology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Pharmacology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/>
                </a:solidFill>
              </a:rPr>
              <a:t>1. New functions and processes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3102961"/>
            <a:ext cx="5399756" cy="36002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41867" y="6570745"/>
            <a:ext cx="15843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1000" b="1" dirty="0" smtClean="0">
                <a:solidFill>
                  <a:prstClr val="white"/>
                </a:solidFill>
              </a:rPr>
              <a:t>Bricker et al, </a:t>
            </a:r>
            <a:r>
              <a:rPr lang="en-US" sz="1000" b="1" i="1" dirty="0" smtClean="0">
                <a:solidFill>
                  <a:prstClr val="white"/>
                </a:solidFill>
              </a:rPr>
              <a:t>Science</a:t>
            </a:r>
            <a:r>
              <a:rPr lang="en-US" sz="1000" b="1" dirty="0" smtClean="0">
                <a:solidFill>
                  <a:prstClr val="white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33386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</a:t>
            </a:r>
          </a:p>
        </p:txBody>
      </p:sp>
    </p:spTree>
    <p:extLst>
      <p:ext uri="{BB962C8B-B14F-4D97-AF65-F5344CB8AC3E}">
        <p14:creationId xmlns:p14="http://schemas.microsoft.com/office/powerpoint/2010/main" val="4034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 with greatest flux rate</a:t>
            </a:r>
          </a:p>
        </p:txBody>
      </p:sp>
    </p:spTree>
    <p:extLst>
      <p:ext uri="{BB962C8B-B14F-4D97-AF65-F5344CB8AC3E}">
        <p14:creationId xmlns:p14="http://schemas.microsoft.com/office/powerpoint/2010/main" val="13039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 with greatest flux rate</a:t>
            </a:r>
          </a:p>
        </p:txBody>
      </p:sp>
    </p:spTree>
    <p:extLst>
      <p:ext uri="{BB962C8B-B14F-4D97-AF65-F5344CB8AC3E}">
        <p14:creationId xmlns:p14="http://schemas.microsoft.com/office/powerpoint/2010/main" val="42012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Specific metabolic pathway</a:t>
            </a:r>
          </a:p>
        </p:txBody>
      </p:sp>
    </p:spTree>
    <p:extLst>
      <p:ext uri="{BB962C8B-B14F-4D97-AF65-F5344CB8AC3E}">
        <p14:creationId xmlns:p14="http://schemas.microsoft.com/office/powerpoint/2010/main" val="14757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Specific cellular compartment</a:t>
            </a:r>
          </a:p>
        </p:txBody>
      </p:sp>
    </p:spTree>
    <p:extLst>
      <p:ext uri="{BB962C8B-B14F-4D97-AF65-F5344CB8AC3E}">
        <p14:creationId xmlns:p14="http://schemas.microsoft.com/office/powerpoint/2010/main" val="16560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Paths between all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Paths between all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Paths between all nodes with significant change in experimental data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543" y="5182832"/>
            <a:ext cx="499876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Recognize trends: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Find common features of multiple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95" y="162609"/>
            <a:ext cx="77644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0090" y="4104707"/>
            <a:ext cx="299352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Committee:</a:t>
            </a:r>
          </a:p>
          <a:p>
            <a:pPr marL="228600"/>
            <a:r>
              <a:rPr lang="en-US" sz="1750" b="1" dirty="0" smtClean="0">
                <a:solidFill>
                  <a:schemeClr val="bg1"/>
                </a:solidFill>
              </a:rPr>
              <a:t>Brian </a:t>
            </a:r>
            <a:r>
              <a:rPr lang="en-US" sz="1750" b="1" dirty="0">
                <a:solidFill>
                  <a:schemeClr val="bg1"/>
                </a:solidFill>
              </a:rPr>
              <a:t>E </a:t>
            </a:r>
            <a:r>
              <a:rPr lang="en-US" sz="1750" b="1" dirty="0" smtClean="0">
                <a:solidFill>
                  <a:schemeClr val="bg1"/>
                </a:solidFill>
              </a:rPr>
              <a:t>Chapman</a:t>
            </a:r>
          </a:p>
          <a:p>
            <a:pPr marL="228600"/>
            <a:r>
              <a:rPr lang="en-US" sz="1750" b="1" dirty="0" smtClean="0">
                <a:solidFill>
                  <a:schemeClr val="bg1"/>
                </a:solidFill>
              </a:rPr>
              <a:t>James E Cox</a:t>
            </a:r>
          </a:p>
          <a:p>
            <a:pPr marL="228600"/>
            <a:r>
              <a:rPr lang="en-US" sz="1750" b="1" dirty="0" smtClean="0">
                <a:solidFill>
                  <a:schemeClr val="bg1"/>
                </a:solidFill>
              </a:rPr>
              <a:t>Adam </a:t>
            </a:r>
            <a:r>
              <a:rPr lang="en-US" sz="1750" b="1" dirty="0">
                <a:solidFill>
                  <a:schemeClr val="bg1"/>
                </a:solidFill>
              </a:rPr>
              <a:t>L </a:t>
            </a:r>
            <a:r>
              <a:rPr lang="en-US" sz="1750" b="1" dirty="0" smtClean="0">
                <a:solidFill>
                  <a:schemeClr val="bg1"/>
                </a:solidFill>
              </a:rPr>
              <a:t>Hughes</a:t>
            </a:r>
            <a:endParaRPr lang="en-US" sz="1750" b="1" dirty="0">
              <a:solidFill>
                <a:schemeClr val="bg1"/>
              </a:solidFill>
            </a:endParaRPr>
          </a:p>
          <a:p>
            <a:pPr marL="228600"/>
            <a:r>
              <a:rPr lang="en-US" sz="1750" b="1" dirty="0">
                <a:solidFill>
                  <a:schemeClr val="bg1"/>
                </a:solidFill>
              </a:rPr>
              <a:t>Janet </a:t>
            </a:r>
            <a:r>
              <a:rPr lang="en-US" sz="1750" b="1" dirty="0" err="1" smtClean="0">
                <a:solidFill>
                  <a:schemeClr val="bg1"/>
                </a:solidFill>
              </a:rPr>
              <a:t>Iwasa</a:t>
            </a:r>
            <a:endParaRPr lang="en-US" sz="175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0090" y="1642429"/>
            <a:ext cx="2993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Support</a:t>
            </a:r>
            <a:r>
              <a:rPr lang="en-US" sz="2500" b="1" dirty="0" smtClean="0">
                <a:solidFill>
                  <a:schemeClr val="bg1"/>
                </a:solidFill>
              </a:rPr>
              <a:t>:</a:t>
            </a:r>
            <a:endParaRPr lang="en-US" sz="2500" b="1" dirty="0">
              <a:solidFill>
                <a:schemeClr val="bg1"/>
              </a:solidFill>
            </a:endParaRPr>
          </a:p>
          <a:p>
            <a:pPr marL="119063"/>
            <a:r>
              <a:rPr lang="en-US" sz="1750" b="1" dirty="0" smtClean="0">
                <a:solidFill>
                  <a:schemeClr val="bg1"/>
                </a:solidFill>
              </a:rPr>
              <a:t>National Institutes of Health</a:t>
            </a:r>
          </a:p>
          <a:p>
            <a:pPr marL="119063"/>
            <a:r>
              <a:rPr lang="en-US" sz="1750" b="1" dirty="0" smtClean="0">
                <a:solidFill>
                  <a:schemeClr val="bg1"/>
                </a:solidFill>
              </a:rPr>
              <a:t>Training </a:t>
            </a:r>
            <a:r>
              <a:rPr lang="en-US" sz="1750" b="1" dirty="0">
                <a:solidFill>
                  <a:schemeClr val="bg1"/>
                </a:solidFill>
              </a:rPr>
              <a:t>Program</a:t>
            </a:r>
          </a:p>
          <a:p>
            <a:pPr marL="228600"/>
            <a:r>
              <a:rPr lang="en-US" sz="1500" b="1" dirty="0">
                <a:solidFill>
                  <a:schemeClr val="bg1"/>
                </a:solidFill>
              </a:rPr>
              <a:t>Computational </a:t>
            </a:r>
            <a:r>
              <a:rPr lang="en-US" sz="1500" b="1" dirty="0" smtClean="0">
                <a:solidFill>
                  <a:schemeClr val="bg1"/>
                </a:solidFill>
              </a:rPr>
              <a:t>Metabolism</a:t>
            </a:r>
          </a:p>
          <a:p>
            <a:pPr marL="228600"/>
            <a:r>
              <a:rPr lang="en-US" sz="1500" b="1" dirty="0" smtClean="0">
                <a:solidFill>
                  <a:schemeClr val="bg1"/>
                </a:solidFill>
              </a:rPr>
              <a:t>1T32DK11096601</a:t>
            </a:r>
            <a:endParaRPr lang="en-US" sz="1500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98690" y="603884"/>
            <a:ext cx="3292878" cy="5905126"/>
            <a:chOff x="4210203" y="548703"/>
            <a:chExt cx="3292878" cy="5905126"/>
          </a:xfrm>
        </p:grpSpPr>
        <p:sp>
          <p:nvSpPr>
            <p:cNvPr id="9" name="TextBox 8"/>
            <p:cNvSpPr txBox="1"/>
            <p:nvPr/>
          </p:nvSpPr>
          <p:spPr>
            <a:xfrm>
              <a:off x="4210203" y="548703"/>
              <a:ext cx="2993525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Teams:</a:t>
              </a: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Rutter </a:t>
              </a:r>
              <a:r>
                <a:rPr lang="en-US" sz="1750" b="1" dirty="0" smtClean="0">
                  <a:solidFill>
                    <a:schemeClr val="bg1"/>
                  </a:solidFill>
                </a:rPr>
                <a:t>Lab</a:t>
              </a:r>
            </a:p>
            <a:p>
              <a:pPr marL="231775"/>
              <a:r>
                <a:rPr lang="en-US" sz="1500" b="1" dirty="0" smtClean="0">
                  <a:solidFill>
                    <a:schemeClr val="bg1"/>
                  </a:solidFill>
                </a:rPr>
                <a:t>(We need a logo!)</a:t>
              </a:r>
              <a:endParaRPr lang="en-US" sz="1500" b="1" dirty="0">
                <a:solidFill>
                  <a:schemeClr val="bg1"/>
                </a:solidFill>
              </a:endParaRPr>
            </a:p>
            <a:p>
              <a:pPr marL="228600"/>
              <a:endParaRPr lang="en-US" sz="1000" b="1" dirty="0" smtClean="0">
                <a:solidFill>
                  <a:schemeClr val="bg1"/>
                </a:solidFill>
              </a:endParaRPr>
            </a:p>
            <a:p>
              <a:pPr marL="228600"/>
              <a:endParaRPr lang="en-US" sz="1000" b="1" dirty="0">
                <a:solidFill>
                  <a:schemeClr val="bg1"/>
                </a:solidFill>
              </a:endParaRP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Visual Design Lab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0203" y="3324324"/>
              <a:ext cx="3292878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Mentors:</a:t>
              </a: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Alexander </a:t>
              </a:r>
              <a:r>
                <a:rPr lang="en-US" sz="1750" b="1" dirty="0" smtClean="0">
                  <a:solidFill>
                    <a:schemeClr val="bg1"/>
                  </a:solidFill>
                </a:rPr>
                <a:t>Lex</a:t>
              </a:r>
              <a:endParaRPr lang="en-US" sz="1750" b="1" dirty="0">
                <a:solidFill>
                  <a:schemeClr val="bg1"/>
                </a:solidFill>
              </a:endParaRPr>
            </a:p>
            <a:p>
              <a:pPr marL="228600"/>
              <a:r>
                <a:rPr lang="en-US" sz="1250" b="1" dirty="0">
                  <a:solidFill>
                    <a:schemeClr val="bg1"/>
                  </a:solidFill>
                </a:rPr>
                <a:t>Assistant Professor</a:t>
              </a: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Jared P </a:t>
              </a:r>
              <a:r>
                <a:rPr lang="en-US" sz="1750" b="1" dirty="0" smtClean="0">
                  <a:solidFill>
                    <a:schemeClr val="bg1"/>
                  </a:solidFill>
                </a:rPr>
                <a:t>Rutter</a:t>
              </a:r>
              <a:endParaRPr lang="en-US" sz="1750" b="1" dirty="0">
                <a:solidFill>
                  <a:schemeClr val="bg1"/>
                </a:solidFill>
              </a:endParaRPr>
            </a:p>
            <a:p>
              <a:pPr marL="228600"/>
              <a:r>
                <a:rPr lang="en-US" sz="1250" b="1" dirty="0">
                  <a:solidFill>
                    <a:schemeClr val="bg1"/>
                  </a:solidFill>
                </a:rPr>
                <a:t>Professor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4265513"/>
              <a:ext cx="2743200" cy="469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4797484"/>
              <a:ext cx="2743200" cy="59941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6029778"/>
              <a:ext cx="2743200" cy="42405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2162335"/>
              <a:ext cx="2743200" cy="941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1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6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Biology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Pharmacology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/>
                </a:solidFill>
              </a:rPr>
              <a:t>1. New functions and processes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3102961"/>
            <a:ext cx="5399756" cy="36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118" y="1900853"/>
            <a:ext cx="1991376" cy="19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6336" y="1900853"/>
            <a:ext cx="1991376" cy="19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490235" y="3937575"/>
            <a:ext cx="1889651" cy="4902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Miriah Meyer</a:t>
            </a:r>
          </a:p>
        </p:txBody>
      </p:sp>
      <p:sp>
        <p:nvSpPr>
          <p:cNvPr id="67" name="Shape 67"/>
          <p:cNvSpPr/>
          <p:nvPr/>
        </p:nvSpPr>
        <p:spPr>
          <a:xfrm>
            <a:off x="2602519" y="3937575"/>
            <a:ext cx="2076878" cy="4902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Alexander Lex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1797" y="942669"/>
            <a:ext cx="1411636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69" name="Shape 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1865" y="921659"/>
            <a:ext cx="1411635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0" name="Shape 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4362" y="2787690"/>
            <a:ext cx="1386642" cy="1424742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1" name="Shape 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65279" y="942644"/>
            <a:ext cx="1403800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2" name="Shape 7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71797" y="2771409"/>
            <a:ext cx="1411636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3" name="Shape 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50872" y="959003"/>
            <a:ext cx="1386642" cy="1417019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4" name="Shape 7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06067" y="4656114"/>
            <a:ext cx="1419134" cy="1457234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5" name="Shape 7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44153" y="2749550"/>
            <a:ext cx="1411662" cy="1449761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/>
          <p:nvPr/>
        </p:nvSpPr>
        <p:spPr>
          <a:xfrm>
            <a:off x="5040123" y="2310090"/>
            <a:ext cx="1427242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Ethan Kerzner</a:t>
            </a:r>
          </a:p>
        </p:txBody>
      </p:sp>
      <p:sp>
        <p:nvSpPr>
          <p:cNvPr id="77" name="Shape 77"/>
          <p:cNvSpPr/>
          <p:nvPr/>
        </p:nvSpPr>
        <p:spPr>
          <a:xfrm>
            <a:off x="6646753" y="2308627"/>
            <a:ext cx="129161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Alex Bigelow</a:t>
            </a:r>
          </a:p>
        </p:txBody>
      </p:sp>
      <p:sp>
        <p:nvSpPr>
          <p:cNvPr id="78" name="Shape 78"/>
          <p:cNvSpPr/>
          <p:nvPr/>
        </p:nvSpPr>
        <p:spPr>
          <a:xfrm>
            <a:off x="8196234" y="2310090"/>
            <a:ext cx="151773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Sean McKenna</a:t>
            </a:r>
          </a:p>
        </p:txBody>
      </p:sp>
      <p:sp>
        <p:nvSpPr>
          <p:cNvPr id="79" name="Shape 79"/>
          <p:cNvSpPr/>
          <p:nvPr/>
        </p:nvSpPr>
        <p:spPr>
          <a:xfrm>
            <a:off x="9842844" y="2310090"/>
            <a:ext cx="1257776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Sam Quinan</a:t>
            </a:r>
          </a:p>
        </p:txBody>
      </p:sp>
      <p:sp>
        <p:nvSpPr>
          <p:cNvPr id="80" name="Shape 80"/>
          <p:cNvSpPr/>
          <p:nvPr/>
        </p:nvSpPr>
        <p:spPr>
          <a:xfrm>
            <a:off x="5032372" y="4259357"/>
            <a:ext cx="1415534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Nina McCurdy</a:t>
            </a:r>
          </a:p>
        </p:txBody>
      </p:sp>
      <p:sp>
        <p:nvSpPr>
          <p:cNvPr id="81" name="Shape 81"/>
          <p:cNvSpPr/>
          <p:nvPr/>
        </p:nvSpPr>
        <p:spPr>
          <a:xfrm>
            <a:off x="6624112" y="4259357"/>
            <a:ext cx="134757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Jimmy Moore</a:t>
            </a:r>
          </a:p>
        </p:txBody>
      </p:sp>
      <p:sp>
        <p:nvSpPr>
          <p:cNvPr id="82" name="Shape 82"/>
          <p:cNvSpPr/>
          <p:nvPr/>
        </p:nvSpPr>
        <p:spPr>
          <a:xfrm>
            <a:off x="9735831" y="6208625"/>
            <a:ext cx="1687096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Sunny Hardasani</a:t>
            </a:r>
          </a:p>
        </p:txBody>
      </p:sp>
      <p:sp>
        <p:nvSpPr>
          <p:cNvPr id="83" name="Shape 83"/>
          <p:cNvSpPr/>
          <p:nvPr/>
        </p:nvSpPr>
        <p:spPr>
          <a:xfrm>
            <a:off x="9718820" y="4259357"/>
            <a:ext cx="149491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Carolina Nobre</a:t>
            </a:r>
          </a:p>
        </p:txBody>
      </p:sp>
      <p:sp>
        <p:nvSpPr>
          <p:cNvPr id="84" name="Shape 84"/>
          <p:cNvSpPr/>
          <p:nvPr/>
        </p:nvSpPr>
        <p:spPr>
          <a:xfrm>
            <a:off x="223588" y="6084988"/>
            <a:ext cx="4444950" cy="487650"/>
          </a:xfrm>
          <a:prstGeom prst="rect">
            <a:avLst/>
          </a:prstGeom>
          <a:noFill/>
          <a:ln>
            <a:noFill/>
          </a:ln>
        </p:spPr>
        <p:txBody>
          <a:bodyPr lIns="15238" tIns="15238" rIns="15238" bIns="15238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000" b="1" ker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http://vdl.sci.utah.edu/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770370" y="131356"/>
            <a:ext cx="1233083" cy="61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09497" y="2795233"/>
            <a:ext cx="1370506" cy="1409656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87" name="Shape 8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24288" y="4674910"/>
            <a:ext cx="1381540" cy="1419640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88" name="Shape 8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34741" y="4672359"/>
            <a:ext cx="1386642" cy="1424742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sp>
        <p:nvSpPr>
          <p:cNvPr id="89" name="Shape 89"/>
          <p:cNvSpPr/>
          <p:nvPr/>
        </p:nvSpPr>
        <p:spPr>
          <a:xfrm>
            <a:off x="8185795" y="4249606"/>
            <a:ext cx="152904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Asmaa Aljuhani</a:t>
            </a:r>
          </a:p>
        </p:txBody>
      </p:sp>
      <p:sp>
        <p:nvSpPr>
          <p:cNvPr id="90" name="Shape 90"/>
          <p:cNvSpPr/>
          <p:nvPr/>
        </p:nvSpPr>
        <p:spPr>
          <a:xfrm>
            <a:off x="8318895" y="6189121"/>
            <a:ext cx="1190209" cy="6045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Magdalena </a:t>
            </a:r>
            <a:b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Schwarzl</a:t>
            </a:r>
          </a:p>
        </p:txBody>
      </p:sp>
      <p:sp>
        <p:nvSpPr>
          <p:cNvPr id="91" name="Shape 91"/>
          <p:cNvSpPr/>
          <p:nvPr/>
        </p:nvSpPr>
        <p:spPr>
          <a:xfrm>
            <a:off x="6532618" y="6208625"/>
            <a:ext cx="158877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Cameron Waller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12975" y="6613633"/>
            <a:ext cx="1681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Alexander Lex, August 2016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3" y="66592"/>
            <a:ext cx="4572000" cy="15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Biology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Pharmacology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/>
                </a:solidFill>
              </a:rPr>
              <a:t>1. New functions and processes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3102961"/>
            <a:ext cx="5399756" cy="36002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90" y="3102961"/>
            <a:ext cx="5399756" cy="36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Biology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Pharmacology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/>
                </a:solidFill>
              </a:rPr>
              <a:t>1. New functions and processes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90" y="3102961"/>
            <a:ext cx="5399756" cy="360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3102961"/>
            <a:ext cx="5399756" cy="36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01228"/>
            <a:ext cx="6400800" cy="320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/>
                </a:solidFill>
              </a:rPr>
              <a:t>Biology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Pharmacology</a:t>
            </a:r>
            <a:endParaRPr lang="en-US" sz="3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New functions and processes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524" y="2375025"/>
            <a:ext cx="36988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/>
                </a:solidFill>
              </a:rPr>
              <a:t>2. Perturbations in disease</a:t>
            </a:r>
          </a:p>
        </p:txBody>
      </p:sp>
    </p:spTree>
    <p:extLst>
      <p:ext uri="{BB962C8B-B14F-4D97-AF65-F5344CB8AC3E}">
        <p14:creationId xmlns:p14="http://schemas.microsoft.com/office/powerpoint/2010/main" val="7409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01228"/>
            <a:ext cx="6400800" cy="320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Biology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Pharmacology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New functions and processes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524" y="2375025"/>
            <a:ext cx="36988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2. Perturbations in disease</a:t>
            </a:r>
          </a:p>
        </p:txBody>
      </p:sp>
    </p:spTree>
    <p:extLst>
      <p:ext uri="{BB962C8B-B14F-4D97-AF65-F5344CB8AC3E}">
        <p14:creationId xmlns:p14="http://schemas.microsoft.com/office/powerpoint/2010/main" val="239724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01228"/>
            <a:ext cx="6400800" cy="320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Holistic 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94" y="11777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>
                    <a:lumMod val="50000"/>
                  </a:prstClr>
                </a:solidFill>
              </a:rPr>
              <a:t>Biology</a:t>
            </a:r>
            <a:endParaRPr lang="en-US" sz="35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170" y="1177760"/>
            <a:ext cx="2834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Pharmacology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4524" y="1821610"/>
            <a:ext cx="4362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1. New functions and processes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9845" y="1821610"/>
            <a:ext cx="2129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schemeClr val="bg1"/>
                </a:solidFill>
              </a:rPr>
              <a:t>1. Drug targets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524" y="2375025"/>
            <a:ext cx="36988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/>
            <a:r>
              <a:rPr lang="en-US" sz="2500" b="1" dirty="0" smtClean="0">
                <a:solidFill>
                  <a:prstClr val="white">
                    <a:lumMod val="50000"/>
                  </a:prstClr>
                </a:solidFill>
              </a:rPr>
              <a:t>2. Perturbations in disease</a:t>
            </a:r>
          </a:p>
        </p:txBody>
      </p:sp>
    </p:spTree>
    <p:extLst>
      <p:ext uri="{BB962C8B-B14F-4D97-AF65-F5344CB8AC3E}">
        <p14:creationId xmlns:p14="http://schemas.microsoft.com/office/powerpoint/2010/main" val="29440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3249</TotalTime>
  <Words>1912</Words>
  <Application>Microsoft Office PowerPoint</Application>
  <PresentationFormat>Widescreen</PresentationFormat>
  <Paragraphs>464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Office Theme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Waller</dc:creator>
  <cp:lastModifiedBy>Cameron Waller</cp:lastModifiedBy>
  <cp:revision>165</cp:revision>
  <dcterms:created xsi:type="dcterms:W3CDTF">2016-09-12T21:12:04Z</dcterms:created>
  <dcterms:modified xsi:type="dcterms:W3CDTF">2016-10-15T05:21:16Z</dcterms:modified>
</cp:coreProperties>
</file>